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1"/>
  </p:notesMasterIdLst>
  <p:sldIdLst>
    <p:sldId id="338" r:id="rId2"/>
    <p:sldId id="375" r:id="rId3"/>
    <p:sldId id="385" r:id="rId4"/>
    <p:sldId id="410" r:id="rId5"/>
    <p:sldId id="413" r:id="rId6"/>
    <p:sldId id="412" r:id="rId7"/>
    <p:sldId id="392" r:id="rId8"/>
    <p:sldId id="416" r:id="rId9"/>
    <p:sldId id="382" r:id="rId10"/>
    <p:sldId id="417" r:id="rId11"/>
    <p:sldId id="418" r:id="rId12"/>
    <p:sldId id="414" r:id="rId13"/>
    <p:sldId id="415" r:id="rId14"/>
    <p:sldId id="378" r:id="rId15"/>
    <p:sldId id="376" r:id="rId16"/>
    <p:sldId id="386" r:id="rId17"/>
    <p:sldId id="384" r:id="rId18"/>
    <p:sldId id="419" r:id="rId19"/>
    <p:sldId id="436" r:id="rId20"/>
    <p:sldId id="437" r:id="rId21"/>
    <p:sldId id="438" r:id="rId22"/>
    <p:sldId id="420" r:id="rId23"/>
    <p:sldId id="431" r:id="rId24"/>
    <p:sldId id="421" r:id="rId25"/>
    <p:sldId id="426" r:id="rId26"/>
    <p:sldId id="425" r:id="rId27"/>
    <p:sldId id="434" r:id="rId28"/>
    <p:sldId id="435" r:id="rId29"/>
    <p:sldId id="465" r:id="rId30"/>
    <p:sldId id="380" r:id="rId31"/>
    <p:sldId id="432" r:id="rId32"/>
    <p:sldId id="459" r:id="rId33"/>
    <p:sldId id="460" r:id="rId34"/>
    <p:sldId id="466" r:id="rId35"/>
    <p:sldId id="472" r:id="rId36"/>
    <p:sldId id="468" r:id="rId37"/>
    <p:sldId id="450" r:id="rId38"/>
    <p:sldId id="451" r:id="rId39"/>
    <p:sldId id="442" r:id="rId40"/>
    <p:sldId id="443" r:id="rId41"/>
    <p:sldId id="444" r:id="rId42"/>
    <p:sldId id="445" r:id="rId43"/>
    <p:sldId id="446" r:id="rId44"/>
    <p:sldId id="447" r:id="rId45"/>
    <p:sldId id="448" r:id="rId46"/>
    <p:sldId id="449" r:id="rId47"/>
    <p:sldId id="439" r:id="rId48"/>
    <p:sldId id="457" r:id="rId49"/>
    <p:sldId id="458" r:id="rId50"/>
    <p:sldId id="401" r:id="rId51"/>
    <p:sldId id="452" r:id="rId52"/>
    <p:sldId id="453" r:id="rId53"/>
    <p:sldId id="402" r:id="rId54"/>
    <p:sldId id="403" r:id="rId55"/>
    <p:sldId id="456" r:id="rId56"/>
    <p:sldId id="407" r:id="rId57"/>
    <p:sldId id="409" r:id="rId58"/>
    <p:sldId id="408" r:id="rId59"/>
    <p:sldId id="455" r:id="rId60"/>
    <p:sldId id="473" r:id="rId61"/>
    <p:sldId id="454" r:id="rId62"/>
    <p:sldId id="469" r:id="rId63"/>
    <p:sldId id="461" r:id="rId64"/>
    <p:sldId id="463" r:id="rId65"/>
    <p:sldId id="464" r:id="rId66"/>
    <p:sldId id="462" r:id="rId67"/>
    <p:sldId id="470" r:id="rId68"/>
    <p:sldId id="471" r:id="rId69"/>
    <p:sldId id="347" r:id="rId70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6" y="-4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59335A-7B66-4868-BD41-43671E00ACB4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C69362-C776-4081-AFDA-8BCF60B0476C}">
      <dgm:prSet phldrT="[Текст]" custT="1"/>
      <dgm:spPr>
        <a:solidFill>
          <a:srgbClr val="CC3399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Союз педагогов детских объединений</a:t>
          </a:r>
        </a:p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«Надежда»</a:t>
          </a:r>
        </a:p>
      </dgm:t>
    </dgm:pt>
    <dgm:pt modelId="{F0E4ED8B-80FA-44F7-B6B7-E8479474CE99}" type="parTrans" cxnId="{6F770F0E-29F1-4FF5-9D50-7C79376CD396}">
      <dgm:prSet/>
      <dgm:spPr/>
      <dgm:t>
        <a:bodyPr/>
        <a:lstStyle/>
        <a:p>
          <a:endParaRPr lang="ru-RU"/>
        </a:p>
      </dgm:t>
    </dgm:pt>
    <dgm:pt modelId="{59D9C8E7-ACA0-4DFD-AF9A-97205F9A1CA0}" type="sibTrans" cxnId="{6F770F0E-29F1-4FF5-9D50-7C79376CD396}">
      <dgm:prSet/>
      <dgm:spPr>
        <a:solidFill>
          <a:srgbClr val="FF0000"/>
        </a:solidFill>
      </dgm:spPr>
      <dgm:t>
        <a:bodyPr/>
        <a:lstStyle/>
        <a:p>
          <a:endParaRPr lang="ru-RU" dirty="0"/>
        </a:p>
      </dgm:t>
    </dgm:pt>
    <dgm:pt modelId="{116C01C0-8E36-40FB-A933-16FCEB786EB9}">
      <dgm:prSet phldrT="[Текст]" custT="1"/>
      <dgm:spPr>
        <a:solidFill>
          <a:srgbClr val="6699FF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Содружества старшеклассников</a:t>
          </a:r>
        </a:p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«Новое Поколение»</a:t>
          </a:r>
          <a:endParaRPr lang="ru-RU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F078EB-243E-41DE-B42B-439F8C0805CC}" type="parTrans" cxnId="{59D3DCFC-81F9-4C4A-8FD3-2ED67661D80B}">
      <dgm:prSet/>
      <dgm:spPr/>
      <dgm:t>
        <a:bodyPr/>
        <a:lstStyle/>
        <a:p>
          <a:endParaRPr lang="ru-RU"/>
        </a:p>
      </dgm:t>
    </dgm:pt>
    <dgm:pt modelId="{99A3F945-F882-4D10-AAFF-C55F2F38DBAE}" type="sibTrans" cxnId="{59D3DCFC-81F9-4C4A-8FD3-2ED67661D80B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08DAB914-2A17-4F71-8418-B910E61C4634}">
      <dgm:prSet phldrT="[Текст]" custT="1"/>
      <dgm:spPr>
        <a:solidFill>
          <a:srgbClr val="99FF33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Содружества</a:t>
          </a:r>
        </a:p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«Юная Россия»</a:t>
          </a:r>
          <a:endParaRPr lang="ru-RU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581D01-2A11-4941-9D86-6317AA27941B}" type="parTrans" cxnId="{1CCEF030-DCCD-4BEB-9D8B-C3AD7E1E7930}">
      <dgm:prSet/>
      <dgm:spPr/>
      <dgm:t>
        <a:bodyPr/>
        <a:lstStyle/>
        <a:p>
          <a:endParaRPr lang="ru-RU"/>
        </a:p>
      </dgm:t>
    </dgm:pt>
    <dgm:pt modelId="{B4863195-3252-4CC6-AE0A-CD103C1FED2F}" type="sibTrans" cxnId="{1CCEF030-DCCD-4BEB-9D8B-C3AD7E1E7930}">
      <dgm:prSet/>
      <dgm:spPr/>
      <dgm:t>
        <a:bodyPr/>
        <a:lstStyle/>
        <a:p>
          <a:endParaRPr lang="ru-RU"/>
        </a:p>
      </dgm:t>
    </dgm:pt>
    <dgm:pt modelId="{5EB57962-06F2-4714-93E2-D565D86D5A12}" type="pres">
      <dgm:prSet presAssocID="{6F59335A-7B66-4868-BD41-43671E00ACB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5A4F5C-C541-4409-A21D-C6316B7C9580}" type="pres">
      <dgm:prSet presAssocID="{02C69362-C776-4081-AFDA-8BCF60B0476C}" presName="node" presStyleLbl="node1" presStyleIdx="0" presStyleCnt="3" custScaleX="167637" custScaleY="137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2DF0B-69F9-46B2-8C7D-426CB1A2245B}" type="pres">
      <dgm:prSet presAssocID="{59D9C8E7-ACA0-4DFD-AF9A-97205F9A1CA0}" presName="sibTrans" presStyleLbl="sibTrans2D1" presStyleIdx="0" presStyleCnt="2"/>
      <dgm:spPr/>
      <dgm:t>
        <a:bodyPr/>
        <a:lstStyle/>
        <a:p>
          <a:endParaRPr lang="ru-RU"/>
        </a:p>
      </dgm:t>
    </dgm:pt>
    <dgm:pt modelId="{A54DBB76-5610-402C-8C48-9563CAD8C4F0}" type="pres">
      <dgm:prSet presAssocID="{59D9C8E7-ACA0-4DFD-AF9A-97205F9A1CA0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BBD62F7A-6074-418B-877B-2BBB0EDEC6B6}" type="pres">
      <dgm:prSet presAssocID="{116C01C0-8E36-40FB-A933-16FCEB786EB9}" presName="node" presStyleLbl="node1" presStyleIdx="1" presStyleCnt="3" custScaleX="165305" custScaleY="128094" custLinFactNeighborX="321" custLinFactNeighborY="-14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490258-EC14-419B-9CED-B312F62CC019}" type="pres">
      <dgm:prSet presAssocID="{99A3F945-F882-4D10-AAFF-C55F2F38DBAE}" presName="sibTrans" presStyleLbl="sibTrans2D1" presStyleIdx="1" presStyleCnt="2" custScaleX="127214"/>
      <dgm:spPr/>
      <dgm:t>
        <a:bodyPr/>
        <a:lstStyle/>
        <a:p>
          <a:endParaRPr lang="ru-RU"/>
        </a:p>
      </dgm:t>
    </dgm:pt>
    <dgm:pt modelId="{EAACDB24-79DD-41B3-BD67-01F4E2DAC9E9}" type="pres">
      <dgm:prSet presAssocID="{99A3F945-F882-4D10-AAFF-C55F2F38DBAE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539012AB-60AA-4C58-B693-BCF8E9C2AF5B}" type="pres">
      <dgm:prSet presAssocID="{08DAB914-2A17-4F71-8418-B910E61C4634}" presName="node" presStyleLbl="node1" presStyleIdx="2" presStyleCnt="3" custScaleX="164568" custLinFactNeighborX="-220" custLinFactNeighborY="-13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9B84C1-9EDE-49EE-8A0C-8689D36AAB8A}" type="presOf" srcId="{116C01C0-8E36-40FB-A933-16FCEB786EB9}" destId="{BBD62F7A-6074-418B-877B-2BBB0EDEC6B6}" srcOrd="0" destOrd="0" presId="urn:microsoft.com/office/officeart/2005/8/layout/process5"/>
    <dgm:cxn modelId="{AB0332E1-100F-4097-8104-96AD3B21239A}" type="presOf" srcId="{59D9C8E7-ACA0-4DFD-AF9A-97205F9A1CA0}" destId="{BB92DF0B-69F9-46B2-8C7D-426CB1A2245B}" srcOrd="0" destOrd="0" presId="urn:microsoft.com/office/officeart/2005/8/layout/process5"/>
    <dgm:cxn modelId="{AAE7AC15-B3CA-46FD-A7DB-525FF9BC1030}" type="presOf" srcId="{99A3F945-F882-4D10-AAFF-C55F2F38DBAE}" destId="{4E490258-EC14-419B-9CED-B312F62CC019}" srcOrd="0" destOrd="0" presId="urn:microsoft.com/office/officeart/2005/8/layout/process5"/>
    <dgm:cxn modelId="{6F0EC8DA-93A2-4DA2-AAAA-3EA78BC01471}" type="presOf" srcId="{02C69362-C776-4081-AFDA-8BCF60B0476C}" destId="{8A5A4F5C-C541-4409-A21D-C6316B7C9580}" srcOrd="0" destOrd="0" presId="urn:microsoft.com/office/officeart/2005/8/layout/process5"/>
    <dgm:cxn modelId="{53AFB17C-3212-421E-80B7-490AA06CF64D}" type="presOf" srcId="{99A3F945-F882-4D10-AAFF-C55F2F38DBAE}" destId="{EAACDB24-79DD-41B3-BD67-01F4E2DAC9E9}" srcOrd="1" destOrd="0" presId="urn:microsoft.com/office/officeart/2005/8/layout/process5"/>
    <dgm:cxn modelId="{6F770F0E-29F1-4FF5-9D50-7C79376CD396}" srcId="{6F59335A-7B66-4868-BD41-43671E00ACB4}" destId="{02C69362-C776-4081-AFDA-8BCF60B0476C}" srcOrd="0" destOrd="0" parTransId="{F0E4ED8B-80FA-44F7-B6B7-E8479474CE99}" sibTransId="{59D9C8E7-ACA0-4DFD-AF9A-97205F9A1CA0}"/>
    <dgm:cxn modelId="{5CADD293-76D4-4FFB-869C-E24A19A9189E}" type="presOf" srcId="{6F59335A-7B66-4868-BD41-43671E00ACB4}" destId="{5EB57962-06F2-4714-93E2-D565D86D5A12}" srcOrd="0" destOrd="0" presId="urn:microsoft.com/office/officeart/2005/8/layout/process5"/>
    <dgm:cxn modelId="{6BD03F1E-48ED-4FDE-959C-1925694E322E}" type="presOf" srcId="{59D9C8E7-ACA0-4DFD-AF9A-97205F9A1CA0}" destId="{A54DBB76-5610-402C-8C48-9563CAD8C4F0}" srcOrd="1" destOrd="0" presId="urn:microsoft.com/office/officeart/2005/8/layout/process5"/>
    <dgm:cxn modelId="{45051EF7-4C79-4BCB-9A2D-379099F3E3F0}" type="presOf" srcId="{08DAB914-2A17-4F71-8418-B910E61C4634}" destId="{539012AB-60AA-4C58-B693-BCF8E9C2AF5B}" srcOrd="0" destOrd="0" presId="urn:microsoft.com/office/officeart/2005/8/layout/process5"/>
    <dgm:cxn modelId="{59D3DCFC-81F9-4C4A-8FD3-2ED67661D80B}" srcId="{6F59335A-7B66-4868-BD41-43671E00ACB4}" destId="{116C01C0-8E36-40FB-A933-16FCEB786EB9}" srcOrd="1" destOrd="0" parTransId="{EBF078EB-243E-41DE-B42B-439F8C0805CC}" sibTransId="{99A3F945-F882-4D10-AAFF-C55F2F38DBAE}"/>
    <dgm:cxn modelId="{1CCEF030-DCCD-4BEB-9D8B-C3AD7E1E7930}" srcId="{6F59335A-7B66-4868-BD41-43671E00ACB4}" destId="{08DAB914-2A17-4F71-8418-B910E61C4634}" srcOrd="2" destOrd="0" parTransId="{2E581D01-2A11-4941-9D86-6317AA27941B}" sibTransId="{B4863195-3252-4CC6-AE0A-CD103C1FED2F}"/>
    <dgm:cxn modelId="{D14DF2CA-AA45-4076-AD7C-11725D511213}" type="presParOf" srcId="{5EB57962-06F2-4714-93E2-D565D86D5A12}" destId="{8A5A4F5C-C541-4409-A21D-C6316B7C9580}" srcOrd="0" destOrd="0" presId="urn:microsoft.com/office/officeart/2005/8/layout/process5"/>
    <dgm:cxn modelId="{B81799CF-D84D-4AAE-ABF3-925F2BCCE434}" type="presParOf" srcId="{5EB57962-06F2-4714-93E2-D565D86D5A12}" destId="{BB92DF0B-69F9-46B2-8C7D-426CB1A2245B}" srcOrd="1" destOrd="0" presId="urn:microsoft.com/office/officeart/2005/8/layout/process5"/>
    <dgm:cxn modelId="{FBAB76C5-BD8C-4864-A61E-E268098B714C}" type="presParOf" srcId="{BB92DF0B-69F9-46B2-8C7D-426CB1A2245B}" destId="{A54DBB76-5610-402C-8C48-9563CAD8C4F0}" srcOrd="0" destOrd="0" presId="urn:microsoft.com/office/officeart/2005/8/layout/process5"/>
    <dgm:cxn modelId="{7C0D5128-41FC-469C-9D89-B2A94CBEC148}" type="presParOf" srcId="{5EB57962-06F2-4714-93E2-D565D86D5A12}" destId="{BBD62F7A-6074-418B-877B-2BBB0EDEC6B6}" srcOrd="2" destOrd="0" presId="urn:microsoft.com/office/officeart/2005/8/layout/process5"/>
    <dgm:cxn modelId="{C970AD50-3371-4F1E-A966-811652D88089}" type="presParOf" srcId="{5EB57962-06F2-4714-93E2-D565D86D5A12}" destId="{4E490258-EC14-419B-9CED-B312F62CC019}" srcOrd="3" destOrd="0" presId="urn:microsoft.com/office/officeart/2005/8/layout/process5"/>
    <dgm:cxn modelId="{EAD772B8-794E-4F5B-87D7-001C7257C104}" type="presParOf" srcId="{4E490258-EC14-419B-9CED-B312F62CC019}" destId="{EAACDB24-79DD-41B3-BD67-01F4E2DAC9E9}" srcOrd="0" destOrd="0" presId="urn:microsoft.com/office/officeart/2005/8/layout/process5"/>
    <dgm:cxn modelId="{7418D265-8FCB-418B-A7D6-18376DD1218C}" type="presParOf" srcId="{5EB57962-06F2-4714-93E2-D565D86D5A12}" destId="{539012AB-60AA-4C58-B693-BCF8E9C2AF5B}" srcOrd="4" destOrd="0" presId="urn:microsoft.com/office/officeart/2005/8/layout/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89999-7C8E-4B10-9431-322A420E6AB6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D7F10-DC24-4C81-9BBF-7089D2B55D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215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D7F10-DC24-4C81-9BBF-7089D2B55DE7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D7F10-DC24-4C81-9BBF-7089D2B55DE7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3A701E-B5F6-4815-B034-9E1532EE72E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3A701E-B5F6-4815-B034-9E1532EE72E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3A701E-B5F6-4815-B034-9E1532EE72E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133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77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5130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EA7C48FA-53B1-4C63-99BB-771834149710}" type="datetime1">
              <a:rPr lang="ru-RU"/>
              <a:pPr>
                <a:defRPr/>
              </a:pPr>
              <a:t>09.09.2016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417E98A-75C6-4F2E-9AC5-4EF22E825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99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81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6527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4733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128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7629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019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9854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036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838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gif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gif"/><Relationship Id="rId7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7.gif"/><Relationship Id="rId4" Type="http://schemas.openxmlformats.org/officeDocument/2006/relationships/image" Target="../media/image3.gif"/><Relationship Id="rId9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gif"/><Relationship Id="rId7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dobro.rt@tatar.ru" TargetMode="External"/><Relationship Id="rId2" Type="http://schemas.openxmlformats.org/officeDocument/2006/relationships/hyperlink" Target="mailto:habirova_63@mail.ru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mailto:habirova_63@mail.ru" TargetMode="External"/><Relationship Id="rId2" Type="http://schemas.openxmlformats.org/officeDocument/2006/relationships/hyperlink" Target="http://dobrovolets.tatarstan.ru/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mailto:habirova_63@mail.ru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mailto:habirova_63@mail.ru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5016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Союз детских и подростковых организации «</a:t>
            </a:r>
            <a:r>
              <a:rPr lang="ru-RU" dirty="0" err="1" smtClean="0"/>
              <a:t>Ак</a:t>
            </a:r>
            <a:r>
              <a:rPr lang="ru-RU" dirty="0" smtClean="0"/>
              <a:t> </a:t>
            </a:r>
            <a:r>
              <a:rPr lang="tt-RU" dirty="0" smtClean="0"/>
              <a:t>җилкән” Актанышского муни</a:t>
            </a:r>
            <a:r>
              <a:rPr lang="ru-RU" dirty="0" err="1" smtClean="0"/>
              <a:t>ципального</a:t>
            </a:r>
            <a:r>
              <a:rPr lang="ru-RU" dirty="0" smtClean="0"/>
              <a:t> района РТ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31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77684"/>
            <a:ext cx="8229600" cy="3024336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  <a:defRPr/>
            </a:pPr>
            <a:endParaRPr lang="ru-RU" altLang="ru-RU" sz="5100" kern="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en-US" altLang="ru-RU" sz="3600" kern="0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ru-RU" altLang="ru-RU" sz="4400" b="1" kern="0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МКУ УО АМР\Desktop\Новая папка (4)\дилбэр\РАЗНЫЕ\70 !!!!! БАННЕР!\ДЛЯ АЛСУ  на сайт\Материалы  на Инициативу 2015  для Чекмаревой Актанышский район\ФЕСТИВАЛЬ ИниЦИАТИВА\логотип сдо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1071552"/>
            <a:ext cx="1571636" cy="714380"/>
          </a:xfrm>
          <a:prstGeom prst="rect">
            <a:avLst/>
          </a:prstGeom>
          <a:noFill/>
        </p:spPr>
      </p:pic>
      <p:pic>
        <p:nvPicPr>
          <p:cNvPr id="6" name="Рисунок 13" descr="r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8610"/>
            <a:ext cx="1785918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4" descr="r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429520" y="357172"/>
            <a:ext cx="1428728" cy="571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Описание: Описание: Описание: вар 1(герб)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142858"/>
            <a:ext cx="124301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671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Учредители Татарстанского регионального отделения «Российское Движение Школьников»: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1.	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Горбунова Аида Петровна - Республиканский скаутский центр «Скауты Татарстана»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	Идрисов Айдар Альбертович - Центральный штаб МООО «РСО»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	Каримов Рустам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Айратович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РОО «Ассоциация молодых педагогов РТ»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	Корнева Светлана Владимировна - «Городской совет учащихся г.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НабЧелны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	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Ляукина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Альбертовна - Совет проректоров по воспитательной работе образовательных организаций высшего образования России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	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Реснянская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Наталья Леонидовна - Общественный совет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РТ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	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Согрина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Екатерина Игоревна - Республиканская общественная организация «Совет детских организаций Республики Татарстан»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8.	Сулейманов Тимур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Джавдетович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Татарстанский республиканский молодежный общественный фонд «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Сәләт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72"/>
            <a:ext cx="8229600" cy="4237451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Сулима Лариса Олеговна – МО и Н РТ </a:t>
            </a:r>
          </a:p>
          <a:p>
            <a:pPr>
              <a:buNone/>
            </a:pP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10.	Толкачев Андрей Анатольевич - Республиканская общественная организация «СНТ»</a:t>
            </a:r>
          </a:p>
          <a:p>
            <a:pPr>
              <a:buNone/>
            </a:pP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11.	Фаттахов Ильдар </a:t>
            </a:r>
            <a:r>
              <a:rPr lang="ru-RU" sz="45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Римович</a:t>
            </a: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Молодежная общественная организация «Клуб веселых и находчивых Республики Татарстан»</a:t>
            </a:r>
          </a:p>
          <a:p>
            <a:pPr>
              <a:buNone/>
            </a:pP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12.	Фёдоров Семен Петрович - Республиканская общественная организация «Союз наследников Татарстана»</a:t>
            </a:r>
          </a:p>
          <a:p>
            <a:pPr>
              <a:buNone/>
            </a:pP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13.	</a:t>
            </a:r>
            <a:r>
              <a:rPr lang="ru-RU" sz="45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Чекмарева</a:t>
            </a: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Екатерина Владимировна - ГБУ ДО «Республиканский центр внешкольной работы»</a:t>
            </a:r>
          </a:p>
          <a:p>
            <a:pPr>
              <a:buNone/>
            </a:pP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14.	Читая </a:t>
            </a:r>
            <a:r>
              <a:rPr lang="ru-RU" sz="45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НестанЗауриевна</a:t>
            </a: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Татарстанское региональное отделение республиканской общественной организации «РСМ»</a:t>
            </a:r>
          </a:p>
          <a:p>
            <a:pPr>
              <a:buNone/>
            </a:pP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15.	</a:t>
            </a:r>
            <a:r>
              <a:rPr lang="ru-RU" sz="45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Шалагина</a:t>
            </a: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Анастасия Николаевна - «Городской совет старшеклассников» г. Нижнекамск</a:t>
            </a:r>
          </a:p>
          <a:p>
            <a:pPr>
              <a:buNone/>
            </a:pP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16.	</a:t>
            </a:r>
            <a:r>
              <a:rPr lang="ru-RU" sz="45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Шастина</a:t>
            </a: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Марина Дмитриевна - Республиканский союз вожатых «</a:t>
            </a:r>
            <a:r>
              <a:rPr lang="ru-RU" sz="45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Давам</a:t>
            </a: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u="sng" dirty="0" smtClean="0">
                <a:solidFill>
                  <a:schemeClr val="accent2"/>
                </a:solidFill>
              </a:rPr>
              <a:t>Куратором по РДШ и «</a:t>
            </a:r>
            <a:r>
              <a:rPr lang="ru-RU" b="1" u="sng" dirty="0" err="1" smtClean="0">
                <a:solidFill>
                  <a:schemeClr val="accent2"/>
                </a:solidFill>
              </a:rPr>
              <a:t>пилотным</a:t>
            </a:r>
            <a:r>
              <a:rPr lang="ru-RU" b="1" u="sng" dirty="0" smtClean="0">
                <a:solidFill>
                  <a:schemeClr val="accent2"/>
                </a:solidFill>
              </a:rPr>
              <a:t>» школам </a:t>
            </a:r>
            <a:r>
              <a:rPr lang="ru-RU" b="1" dirty="0" smtClean="0">
                <a:solidFill>
                  <a:schemeClr val="tx2"/>
                </a:solidFill>
              </a:rPr>
              <a:t>в Республике Татарстан </a:t>
            </a:r>
            <a:r>
              <a:rPr lang="ru-RU" b="1" u="sng" dirty="0" smtClean="0">
                <a:solidFill>
                  <a:schemeClr val="tx2"/>
                </a:solidFill>
              </a:rPr>
              <a:t>является заместитель министра образования и науки </a:t>
            </a:r>
            <a:r>
              <a:rPr lang="ru-RU" b="1" i="1" u="sng" dirty="0" smtClean="0">
                <a:solidFill>
                  <a:schemeClr val="tx2"/>
                </a:solidFill>
              </a:rPr>
              <a:t>Сулима Лариса Олеговна.</a:t>
            </a:r>
          </a:p>
          <a:p>
            <a:r>
              <a:rPr lang="ru-RU" b="1" u="sng" dirty="0" smtClean="0">
                <a:solidFill>
                  <a:schemeClr val="accent2"/>
                </a:solidFill>
              </a:rPr>
              <a:t>Региональный координатор </a:t>
            </a:r>
            <a:r>
              <a:rPr lang="ru-RU" b="1" dirty="0" smtClean="0">
                <a:solidFill>
                  <a:schemeClr val="tx2"/>
                </a:solidFill>
              </a:rPr>
              <a:t>от ФГБУ «Российский детско-юношеский центр» – </a:t>
            </a:r>
            <a:r>
              <a:rPr lang="ru-RU" b="1" i="1" dirty="0" smtClean="0">
                <a:solidFill>
                  <a:schemeClr val="tx2"/>
                </a:solidFill>
              </a:rPr>
              <a:t>Пронина Дарья Геннадьевна.</a:t>
            </a:r>
          </a:p>
          <a:p>
            <a:r>
              <a:rPr lang="ru-RU" b="1" u="sng" dirty="0" smtClean="0">
                <a:solidFill>
                  <a:schemeClr val="accent2"/>
                </a:solidFill>
              </a:rPr>
              <a:t>Председатель ТРО «РДШ» </a:t>
            </a:r>
            <a:r>
              <a:rPr lang="ru-RU" b="1" i="1" dirty="0" smtClean="0">
                <a:solidFill>
                  <a:schemeClr val="tx2"/>
                </a:solidFill>
              </a:rPr>
              <a:t>- </a:t>
            </a:r>
            <a:r>
              <a:rPr lang="ru-RU" b="1" i="1" dirty="0" err="1" smtClean="0">
                <a:solidFill>
                  <a:schemeClr val="tx2"/>
                </a:solidFill>
              </a:rPr>
              <a:t>Согрина</a:t>
            </a:r>
            <a:r>
              <a:rPr lang="ru-RU" b="1" i="1" dirty="0" smtClean="0">
                <a:solidFill>
                  <a:schemeClr val="tx2"/>
                </a:solidFill>
              </a:rPr>
              <a:t> Екатерина Игоревна.</a:t>
            </a:r>
          </a:p>
          <a:p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В республике определено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50 «</a:t>
            </a:r>
            <a:r>
              <a:rPr lang="ru-RU" b="1" dirty="0" err="1" smtClean="0">
                <a:solidFill>
                  <a:schemeClr val="accent2"/>
                </a:solidFill>
              </a:rPr>
              <a:t>пилотных</a:t>
            </a:r>
            <a:r>
              <a:rPr lang="ru-RU" b="1" dirty="0" smtClean="0">
                <a:solidFill>
                  <a:schemeClr val="accent2"/>
                </a:solidFill>
              </a:rPr>
              <a:t>» школ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 из каждого муниципального района 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Пилотная  школа, на базе которой будет  осуществляться деятельность Российского  движения школьников в  </a:t>
            </a:r>
            <a:r>
              <a:rPr lang="ru-RU" sz="31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Актанышском</a:t>
            </a:r>
            <a:r>
              <a:rPr lang="ru-RU" sz="3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МР РТ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80"/>
            <a:ext cx="8286808" cy="310872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ctr">
              <a:buNone/>
            </a:pPr>
            <a:r>
              <a:rPr lang="ru-RU" sz="2800" b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800" b="1" u="sng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Актанышская</a:t>
            </a:r>
            <a:r>
              <a:rPr lang="ru-RU" sz="2800" b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СОШ №1»</a:t>
            </a:r>
          </a:p>
          <a:p>
            <a:pPr algn="ctr">
              <a:buNone/>
            </a:pPr>
            <a:endParaRPr lang="ru-RU" sz="28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hangingPunct="0">
              <a:buNone/>
            </a:pPr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Приказ  от 15.08.2016 г. № 279 МКУ «Управление образования Исполнительного комитета </a:t>
            </a:r>
            <a:r>
              <a:rPr lang="ru-RU" sz="24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Актанышского</a:t>
            </a:r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МР РТ</a:t>
            </a:r>
            <a:endPara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endParaRPr lang="ru-RU" sz="2800" dirty="0" smtClean="0"/>
          </a:p>
          <a:p>
            <a:pPr algn="ctr">
              <a:buNone/>
            </a:pPr>
            <a:endParaRPr lang="ru-RU" sz="28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Смена ТРО РДШ «РОСТ»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17 – 19 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август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8"/>
            <a:ext cx="8229600" cy="4071966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Цель смены</a:t>
            </a: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Обучение актива «РДШ»новым проектам организации, процесса вступления и деятельности ТРО «РДШ». </a:t>
            </a:r>
          </a:p>
          <a:p>
            <a:pPr algn="ctr">
              <a:buNone/>
            </a:pPr>
            <a:r>
              <a:rPr lang="ru-RU" sz="55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ctr">
              <a:buNone/>
            </a:pPr>
            <a:r>
              <a:rPr lang="ru-RU" sz="80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19 августа </a:t>
            </a:r>
          </a:p>
          <a:p>
            <a:pPr algn="just">
              <a:buNone/>
            </a:pPr>
            <a:r>
              <a:rPr lang="ru-RU" sz="7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Республиканский детский </a:t>
            </a:r>
            <a:r>
              <a:rPr lang="ru-RU" sz="7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образовательно</a:t>
            </a:r>
            <a:r>
              <a:rPr lang="ru-RU" sz="7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оздоровительный центр «Костёр</a:t>
            </a:r>
            <a:r>
              <a:rPr lang="ru-RU" sz="5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altLang="ru-RU" sz="7200" b="1" kern="0" dirty="0" smtClean="0">
                <a:solidFill>
                  <a:schemeClr val="tx2"/>
                </a:solidFill>
              </a:rPr>
              <a:t>в </a:t>
            </a:r>
            <a:r>
              <a:rPr lang="ru-RU" altLang="ru-RU" sz="8000" b="1" kern="0" dirty="0" smtClean="0">
                <a:solidFill>
                  <a:schemeClr val="tx2"/>
                </a:solidFill>
              </a:rPr>
              <a:t>рамках августовской конференции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altLang="ru-RU" sz="8000" b="1" kern="0" dirty="0" smtClean="0">
                <a:solidFill>
                  <a:schemeClr val="tx2"/>
                </a:solidFill>
              </a:rPr>
              <a:t>работников</a:t>
            </a:r>
            <a:endParaRPr lang="ru-RU" sz="8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55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0" b="1" u="sng" dirty="0" smtClean="0">
                <a:ln w="11430"/>
                <a:solidFill>
                  <a:schemeClr val="accent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Торжественная церемония вступления активистов РТ в ряды  «Российское движение школьников». </a:t>
            </a:r>
            <a:endParaRPr lang="ru-RU" sz="80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8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Татарстан станет первым регионом РФ, который официально вступит в ряды “РДШ”.</a:t>
            </a:r>
            <a:endParaRPr lang="ru-RU" sz="72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7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У</a:t>
            </a:r>
            <a:r>
              <a:rPr lang="ru-RU" sz="72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частники: </a:t>
            </a:r>
            <a:r>
              <a:rPr lang="ru-RU" sz="7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активист;  П-О </a:t>
            </a:r>
            <a:r>
              <a:rPr lang="ru-RU" sz="7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пилотной</a:t>
            </a:r>
            <a:r>
              <a:rPr lang="ru-RU" sz="7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школы  МР РТ</a:t>
            </a:r>
          </a:p>
          <a:p>
            <a:pPr>
              <a:buNone/>
            </a:pPr>
            <a:endParaRPr lang="ru-RU" sz="8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08384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chemeClr val="accent2"/>
                </a:solidFill>
              </a:rPr>
              <a:t>«</a:t>
            </a:r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Организация школьников, которая сейчас создается в России </a:t>
            </a:r>
            <a:endParaRPr lang="ru-RU" sz="3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7"/>
            <a:ext cx="8186766" cy="33087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-  </a:t>
            </a:r>
            <a:r>
              <a:rPr lang="ru-RU" sz="3000" b="1" dirty="0" smtClean="0">
                <a:solidFill>
                  <a:schemeClr val="tx2"/>
                </a:solidFill>
              </a:rPr>
              <a:t>это  воссоздание традиций внешкольного воспитания детей. Она учит молодых людей многим практически важным вещам -</a:t>
            </a:r>
          </a:p>
          <a:p>
            <a:pPr>
              <a:buNone/>
            </a:pPr>
            <a:r>
              <a:rPr lang="ru-RU" sz="3000" b="1" dirty="0" smtClean="0">
                <a:solidFill>
                  <a:schemeClr val="tx2"/>
                </a:solidFill>
              </a:rPr>
              <a:t>    лидерству, способности работать в команде, реализовывать совместные проекты, вовлекать  в социальные практики. </a:t>
            </a:r>
            <a:endParaRPr lang="ru-RU" sz="3000" dirty="0" smtClean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10"/>
            <a:ext cx="8229600" cy="416601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 	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августа в МО и Н РТ состоялась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внеочередная 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конференция регионального отделения д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етско-юношеской организации 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“РДШ”. 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Рассмотрен вопрос 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 включении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состав  регионального отделения 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Всероссийского военно-патриотического движения </a:t>
            </a:r>
          </a:p>
          <a:p>
            <a:pPr algn="ctr">
              <a:buNone/>
            </a:pP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800" b="1" u="sng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72"/>
            <a:ext cx="8229600" cy="4237451"/>
          </a:xfrm>
        </p:spPr>
        <p:txBody>
          <a:bodyPr>
            <a:normAutofit/>
          </a:bodyPr>
          <a:lstStyle/>
          <a:p>
            <a:pPr marL="342900" lvl="1" indent="-342900" algn="ctr">
              <a:buNone/>
            </a:pPr>
            <a:r>
              <a:rPr lang="ru-RU" sz="36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Военно-патриотическое направление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Осуществляется при координации с Всероссийским военно-патриотическим движением «</a:t>
            </a:r>
            <a:r>
              <a:rPr lang="ru-RU" sz="3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en-US" sz="3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ctr">
              <a:buNone/>
            </a:pPr>
            <a:r>
              <a:rPr lang="ru-RU" altLang="ru-RU" sz="3600" b="1" dirty="0" smtClean="0">
                <a:solidFill>
                  <a:schemeClr val="accent2"/>
                </a:solidFill>
              </a:rPr>
              <a:t>Юнармейское  движение </a:t>
            </a:r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chemeClr val="tx2"/>
                </a:solidFill>
              </a:rPr>
              <a:t>добровольное объединение детей, подростков и взрослых</a:t>
            </a:r>
            <a:r>
              <a:rPr lang="ru-RU" sz="3600" b="1" i="1" dirty="0" smtClean="0">
                <a:solidFill>
                  <a:schemeClr val="tx2"/>
                </a:solidFill>
              </a:rPr>
              <a:t>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bg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6"/>
            <a:ext cx="9144000" cy="5164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971552" y="195263"/>
            <a:ext cx="71294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0000FF"/>
                </a:solidFill>
              </a:rPr>
              <a:t>Цели Юнармейского движения</a:t>
            </a:r>
          </a:p>
        </p:txBody>
      </p:sp>
      <p:pic>
        <p:nvPicPr>
          <p:cNvPr id="7173" name="Рисунок 13" descr="r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147638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Рисунок 14" descr="r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584599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479"/>
            <a:ext cx="10858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t0.gstatic.com/images?q=tbn:ANd9GcSJvgJ9jp_OHupi2QUsDXcE_4698ID1hqCiIHwiFknZUsS0VcPb6g"/>
          <p:cNvPicPr>
            <a:picLocks noChangeAspect="1" noChangeArrowheads="1"/>
          </p:cNvPicPr>
          <p:nvPr/>
        </p:nvPicPr>
        <p:blipFill rotWithShape="1">
          <a:blip r:embed="rId6"/>
          <a:srcRect b="14422"/>
          <a:stretch/>
        </p:blipFill>
        <p:spPr bwMode="auto">
          <a:xfrm>
            <a:off x="101601" y="1148956"/>
            <a:ext cx="2163763" cy="1087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7"/>
          <a:srcRect l="71004" t="20234" r="1666"/>
          <a:stretch/>
        </p:blipFill>
        <p:spPr bwMode="auto">
          <a:xfrm>
            <a:off x="101601" y="2301479"/>
            <a:ext cx="2163763" cy="1122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2" descr="G:\9 мая 2016г. Парк ПОБЕДЫ\DSC_017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203"/>
          <a:stretch>
            <a:fillRect/>
          </a:stretch>
        </p:blipFill>
        <p:spPr bwMode="auto">
          <a:xfrm>
            <a:off x="107950" y="3489725"/>
            <a:ext cx="2159000" cy="126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TextBox 12"/>
          <p:cNvSpPr txBox="1">
            <a:spLocks noChangeArrowheads="1"/>
          </p:cNvSpPr>
          <p:nvPr/>
        </p:nvSpPr>
        <p:spPr bwMode="auto">
          <a:xfrm>
            <a:off x="2484440" y="1059656"/>
            <a:ext cx="6480175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/>
            <a:r>
              <a:rPr lang="ru-RU" altLang="ru-RU" sz="2000" b="1" dirty="0">
                <a:latin typeface="+mn-lt"/>
              </a:rPr>
              <a:t>- участие в реализации государственной молодежной политики Российской Федерации;</a:t>
            </a:r>
          </a:p>
          <a:p>
            <a:pPr algn="just" eaLnBrk="1" hangingPunct="1"/>
            <a:r>
              <a:rPr lang="ru-RU" altLang="ru-RU" sz="2000" b="1" dirty="0">
                <a:latin typeface="+mn-lt"/>
              </a:rPr>
              <a:t>- всестороннее развитие и совершенствование личности детей и подростков, удовлетворение их индивидуальных потребностей в интеллектуальном, нравственном и физическом совершенствовании;</a:t>
            </a:r>
          </a:p>
          <a:p>
            <a:pPr algn="just" eaLnBrk="1" hangingPunct="1"/>
            <a:r>
              <a:rPr lang="ru-RU" altLang="ru-RU" sz="2000" b="1" dirty="0">
                <a:latin typeface="+mn-lt"/>
              </a:rPr>
              <a:t>- повышение в обществе авторитета и престижа военной службы;</a:t>
            </a:r>
          </a:p>
          <a:p>
            <a:pPr algn="just" eaLnBrk="1" hangingPunct="1"/>
            <a:r>
              <a:rPr lang="ru-RU" altLang="ru-RU" sz="2000" b="1" dirty="0">
                <a:latin typeface="+mn-lt"/>
              </a:rPr>
              <a:t>- сохранение и приумножение патриотических традиций;</a:t>
            </a:r>
          </a:p>
          <a:p>
            <a:pPr algn="just" eaLnBrk="1" hangingPunct="1"/>
            <a:r>
              <a:rPr lang="ru-RU" altLang="ru-RU" sz="2000" b="1" dirty="0">
                <a:latin typeface="+mn-lt"/>
              </a:rPr>
              <a:t>- формирование у молодежи готовности и практической способности к выполнению гражданского долга и конституционных обязанностей по защите Отечества.</a:t>
            </a:r>
          </a:p>
        </p:txBody>
      </p:sp>
    </p:spTree>
    <p:extLst>
      <p:ext uri="{BB962C8B-B14F-4D97-AF65-F5344CB8AC3E}">
        <p14:creationId xmlns="" xmlns:p14="http://schemas.microsoft.com/office/powerpoint/2010/main" val="389352708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"Российское движение школьников»</a:t>
            </a:r>
            <a:b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Общероссийская общественно-государственная детско-юношеская 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организациия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  <a:p>
            <a:pPr algn="ctr">
              <a:buNone/>
            </a:pPr>
            <a:r>
              <a:rPr lang="ru-RU" dirty="0" smtClean="0"/>
              <a:t>Организация создана на основании </a:t>
            </a:r>
            <a:endParaRPr lang="en-US" dirty="0" smtClean="0"/>
          </a:p>
          <a:p>
            <a:pPr algn="ctr">
              <a:buNone/>
            </a:pPr>
            <a:r>
              <a:rPr lang="ru-RU" dirty="0" smtClean="0"/>
              <a:t>Указа</a:t>
            </a:r>
            <a:r>
              <a:rPr lang="en-US" dirty="0" smtClean="0"/>
              <a:t> </a:t>
            </a:r>
            <a:r>
              <a:rPr lang="ru-RU" dirty="0" smtClean="0"/>
              <a:t>Президента РФ от 29 октября 2015 года №536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62" t="11332" r="18777" b="10574"/>
          <a:stretch/>
        </p:blipFill>
        <p:spPr>
          <a:xfrm>
            <a:off x="3000364" y="3357568"/>
            <a:ext cx="3025566" cy="128588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bg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6"/>
            <a:ext cx="9144000" cy="5164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971552" y="195263"/>
            <a:ext cx="71294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0000FF"/>
                </a:solidFill>
              </a:rPr>
              <a:t>Задачи Юнармейского движения</a:t>
            </a:r>
          </a:p>
        </p:txBody>
      </p:sp>
      <p:pic>
        <p:nvPicPr>
          <p:cNvPr id="8197" name="Рисунок 13" descr="r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147638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14" descr="r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584599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479"/>
            <a:ext cx="10858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C:\Documents and Settings\user\Мои документы\Олег\Дизайн\ФОТО ВСЕ\ПАТРИОТИКА\бАКАНАЧ КИРГИЗ 2014\IMG_5839 (800x53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3189" y="1162052"/>
            <a:ext cx="1736725" cy="912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Documents and Settings\user\Мои документы\Олег\Дизайн\ФОТО ВСЕ\ПАТРИОТИКА\бАКАНАЧ КИРГИЗ 2014\DSC_2222 (800x530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3188" y="2127649"/>
            <a:ext cx="1739900" cy="908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2" descr="G:\КАДЕТЫЫЫЫЫЫ\Зарница-2014\1 день\IMG_44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9" y="3099198"/>
            <a:ext cx="1736725" cy="91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3" descr="G:\КАДЕТЫЫЫЫЫЫ\Зарница-2014\2 день\IMG_5597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"/>
          <a:stretch>
            <a:fillRect/>
          </a:stretch>
        </p:blipFill>
        <p:spPr bwMode="auto">
          <a:xfrm>
            <a:off x="103189" y="4055271"/>
            <a:ext cx="1736725" cy="89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Прямоугольник 17"/>
          <p:cNvSpPr>
            <a:spLocks noChangeArrowheads="1"/>
          </p:cNvSpPr>
          <p:nvPr/>
        </p:nvSpPr>
        <p:spPr bwMode="auto">
          <a:xfrm>
            <a:off x="1843089" y="1059659"/>
            <a:ext cx="733742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1700" b="1" dirty="0">
                <a:latin typeface="+mn-lt"/>
              </a:rPr>
              <a:t>Воспитание у молодежи высокой гражданско-социальной активности, патриотизма, приверженности идеям интернационализма, противодействия идеологии экстремизма;</a:t>
            </a:r>
          </a:p>
          <a:p>
            <a:pPr algn="just" eaLnBrk="1" hangingPunct="1"/>
            <a:r>
              <a:rPr lang="ru-RU" altLang="ru-RU" sz="1700" b="1" dirty="0">
                <a:latin typeface="+mn-lt"/>
              </a:rPr>
              <a:t>     Изучение истории страны и военно-исторического наследия Отечества, развитие краеведения, расширение знаний об истории и выдающихся людях «малой» Родины;</a:t>
            </a:r>
          </a:p>
          <a:p>
            <a:pPr algn="just" eaLnBrk="1" hangingPunct="1"/>
            <a:r>
              <a:rPr lang="ru-RU" altLang="ru-RU" sz="1700" b="1" dirty="0">
                <a:latin typeface="+mn-lt"/>
              </a:rPr>
              <a:t>Развитие в молодежной среде ответственности, принципов коллективизма, системы нравственных установок личности на основе присущей российскому обществу системы ценностей;</a:t>
            </a:r>
          </a:p>
          <a:p>
            <a:pPr algn="just" eaLnBrk="1" hangingPunct="1"/>
            <a:r>
              <a:rPr lang="ru-RU" altLang="ru-RU" sz="1700" b="1" dirty="0">
                <a:latin typeface="+mn-lt"/>
              </a:rPr>
              <a:t>     Формирование положительной мотивации у молодых людей к прохождению военной службы и подготовке юношей к службе в Вооруженных Силах Российской Федерации;</a:t>
            </a:r>
          </a:p>
          <a:p>
            <a:pPr algn="just" eaLnBrk="1" hangingPunct="1"/>
            <a:r>
              <a:rPr lang="ru-RU" altLang="ru-RU" sz="1700" b="1" dirty="0">
                <a:latin typeface="+mn-lt"/>
              </a:rPr>
              <a:t>      Укрепление физической закалки и физической </a:t>
            </a:r>
            <a:r>
              <a:rPr lang="ru-RU" altLang="ru-RU" sz="1700" b="1" dirty="0" smtClean="0">
                <a:latin typeface="+mn-lt"/>
              </a:rPr>
              <a:t>выносливости; Активное </a:t>
            </a:r>
            <a:r>
              <a:rPr lang="ru-RU" altLang="ru-RU" sz="1700" b="1" dirty="0">
                <a:latin typeface="+mn-lt"/>
              </a:rPr>
              <a:t>приобщение молодежи к военно-техническим знаниям и техническому </a:t>
            </a:r>
            <a:r>
              <a:rPr lang="ru-RU" altLang="ru-RU" sz="1700" b="1" dirty="0" smtClean="0">
                <a:latin typeface="+mn-lt"/>
              </a:rPr>
              <a:t>творчеству; Развитие </a:t>
            </a:r>
            <a:r>
              <a:rPr lang="ru-RU" altLang="ru-RU" sz="1700" b="1" dirty="0">
                <a:latin typeface="+mn-lt"/>
              </a:rPr>
              <a:t>материально-технической базы Движения.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425590194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bg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6"/>
            <a:ext cx="9144000" cy="5164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971552" y="195265"/>
            <a:ext cx="71294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0000FF"/>
                </a:solidFill>
              </a:rPr>
              <a:t>Основные положения Устава Движения «Юнармия»</a:t>
            </a:r>
          </a:p>
          <a:p>
            <a:pPr algn="ctr" eaLnBrk="1" hangingPunct="1"/>
            <a:endParaRPr lang="ru-RU" altLang="ru-RU" sz="2800" b="1">
              <a:solidFill>
                <a:srgbClr val="0000FF"/>
              </a:solidFill>
            </a:endParaRPr>
          </a:p>
        </p:txBody>
      </p:sp>
      <p:pic>
        <p:nvPicPr>
          <p:cNvPr id="10245" name="Рисунок 13" descr="r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147638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14" descr="r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584599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479"/>
            <a:ext cx="10858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4" descr="G:\SAVX5674-900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0" y="3843339"/>
            <a:ext cx="2316163" cy="115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5" descr="G:\cf7fa9fbabda6e7ca7e5c5abd9955b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13" y="3863578"/>
            <a:ext cx="228441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Прямоугольник 15"/>
          <p:cNvSpPr>
            <a:spLocks noChangeArrowheads="1"/>
          </p:cNvSpPr>
          <p:nvPr/>
        </p:nvSpPr>
        <p:spPr bwMode="auto">
          <a:xfrm>
            <a:off x="101600" y="1006080"/>
            <a:ext cx="8934896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/>
            <a:r>
              <a:rPr lang="ru-RU" altLang="ru-RU" sz="2000" b="1" dirty="0">
                <a:latin typeface="+mn-lt"/>
                <a:cs typeface="Times New Roman" pitchFamily="18" charset="0"/>
              </a:rPr>
              <a:t>    </a:t>
            </a:r>
            <a:r>
              <a:rPr lang="ru-RU" altLang="ru-RU" b="1" dirty="0">
                <a:latin typeface="+mn-lt"/>
              </a:rPr>
              <a:t>Участниками Движения могут быть граждане, </a:t>
            </a:r>
            <a:r>
              <a:rPr lang="ru-RU" altLang="ru-RU" b="1" u="sng" dirty="0">
                <a:latin typeface="+mn-lt"/>
              </a:rPr>
              <a:t>достигшие 11 лет, </a:t>
            </a:r>
            <a:r>
              <a:rPr lang="ru-RU" altLang="ru-RU" b="1" dirty="0">
                <a:latin typeface="+mn-lt"/>
              </a:rPr>
              <a:t>и юридические лица - общественные объединения, выразившие поддержку целям Движения и (или) его конкретным акциям.</a:t>
            </a:r>
          </a:p>
          <a:p>
            <a:pPr algn="just" eaLnBrk="1" hangingPunct="1"/>
            <a:r>
              <a:rPr lang="ru-RU" altLang="ru-RU" b="1" dirty="0">
                <a:latin typeface="+mn-lt"/>
              </a:rPr>
              <a:t>    </a:t>
            </a:r>
            <a:r>
              <a:rPr lang="ru-RU" altLang="ru-RU" b="1" u="sng" dirty="0">
                <a:latin typeface="+mn-lt"/>
              </a:rPr>
              <a:t>Всероссийский юнармейский слет - является высшим руководящим органом Движения, </a:t>
            </a:r>
            <a:r>
              <a:rPr lang="ru-RU" altLang="ru-RU" b="1" dirty="0">
                <a:latin typeface="+mn-lt"/>
              </a:rPr>
              <a:t>на котором </a:t>
            </a:r>
            <a:r>
              <a:rPr lang="ru-RU" altLang="ru-RU" b="1" u="sng" dirty="0">
                <a:latin typeface="+mn-lt"/>
              </a:rPr>
              <a:t>избирается Главный  штаб  Движения, Начальник Главного штаба Движения и Центральная контрольно-ревизионная комиссия</a:t>
            </a:r>
            <a:r>
              <a:rPr lang="ru-RU" altLang="ru-RU" b="1" dirty="0">
                <a:latin typeface="+mn-lt"/>
              </a:rPr>
              <a:t>. </a:t>
            </a:r>
          </a:p>
          <a:p>
            <a:pPr algn="just" eaLnBrk="1" hangingPunct="1"/>
            <a:r>
              <a:rPr lang="ru-RU" altLang="ru-RU" b="1" dirty="0">
                <a:latin typeface="+mn-lt"/>
              </a:rPr>
              <a:t>В Субъекте Российской Федерации  создается  Региональное отделение.</a:t>
            </a:r>
          </a:p>
          <a:p>
            <a:pPr algn="just" eaLnBrk="1" hangingPunct="1"/>
            <a:r>
              <a:rPr lang="ru-RU" altLang="ru-RU" b="1" dirty="0">
                <a:latin typeface="+mn-lt"/>
              </a:rPr>
              <a:t>     Региональные отделения Движения не имеют собственных уставов, руководствуются и действуют на основании Устава Движения.</a:t>
            </a:r>
          </a:p>
        </p:txBody>
      </p:sp>
      <p:pic>
        <p:nvPicPr>
          <p:cNvPr id="10251" name="Picture 2" descr="H:\Main\22 PODGOTOVKA HO\Юнармия\фото\IMG_12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90" y="3858816"/>
            <a:ext cx="22875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2469164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Что нас объединяет</a:t>
            </a:r>
            <a:r>
              <a:rPr lang="ru-RU" b="1" i="1" dirty="0" smtClean="0">
                <a:solidFill>
                  <a:schemeClr val="accent2"/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любовь к Родине, отчему краю;</a:t>
            </a:r>
          </a:p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стремление сделать жизнь лучше, добрее, справедливее;</a:t>
            </a:r>
          </a:p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желание научиться понимать друг друга и действовать вместе.</a:t>
            </a:r>
          </a:p>
          <a:p>
            <a:endParaRPr lang="ru-RU" dirty="0"/>
          </a:p>
        </p:txBody>
      </p:sp>
      <p:pic>
        <p:nvPicPr>
          <p:cNvPr id="4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6"/>
            <a:ext cx="1214446" cy="571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72"/>
            <a:ext cx="8229600" cy="35719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Направления работы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8"/>
            <a:ext cx="8229600" cy="373738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поисковая работа по увековечиванию памяти защитников Отечества,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уход за памятниками и могилами земляков;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оказание помощи ветеранам;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проведение мероприятий, связанных с памятными днями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России,   событиями военной истории края, военной славы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россиян, традициями армии и флота;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проведение спортивных соревнований в отряде, по ОБЖ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гражданской   обороне;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правила пожарной безопасности;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правила дорожного движения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Участники отряда: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отряд входят юнармейцы одного класса.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Отряды формируются: командир отряда, зам. командира, 2-3 отделения, </a:t>
            </a:r>
            <a:r>
              <a:rPr lang="ru-RU" sz="3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флаговой</a:t>
            </a:r>
            <a:r>
              <a:rPr lang="ru-RU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редактор «боевого листка», командиры отделении</a:t>
            </a:r>
          </a:p>
          <a:p>
            <a:pPr algn="ctr">
              <a:buNone/>
            </a:pPr>
            <a:endParaRPr lang="ru-RU" sz="3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Могут быть профильные: моряки, пограничники,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Девиз отряда: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Вместе мы- мощь,</a:t>
            </a:r>
            <a:b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вместе мы- сила!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Вместе мы- будущее России!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Чтоб в мире и правде навеки нам жить-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всегда мы готовы России служить!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34"/>
            <a:ext cx="8229600" cy="4308889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Отряд имеет свою песню,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речевку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свой флаг,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форму одежды, нагрудные знаки и  другую символику.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Выпускает 1 раз в месяц "Боевой листок", где отражается работа отряда.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		Работа в отряде  осуществляется комплексно в тесной связи с учебно-воспитательным процессом и способствует формированию у учащихся интереса к историческому краеведению, к героическому прошлому нашей Родины, воспитанию любви к своему Отечеству.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ru-RU" sz="4000" b="1" dirty="0" smtClean="0">
                <a:solidFill>
                  <a:schemeClr val="accent2"/>
                </a:solidFill>
              </a:rPr>
              <a:t>НАШИ ЗАКОНЫ :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u="sng" dirty="0" smtClean="0">
                <a:solidFill>
                  <a:schemeClr val="tx2"/>
                </a:solidFill>
              </a:rPr>
              <a:t>ЗАКОН Дела</a:t>
            </a:r>
            <a:r>
              <a:rPr lang="ru-RU" b="1" dirty="0" smtClean="0">
                <a:solidFill>
                  <a:schemeClr val="tx2"/>
                </a:solidFill>
              </a:rPr>
              <a:t>:</a:t>
            </a:r>
            <a:r>
              <a:rPr lang="ru-RU" b="1" i="1" dirty="0" smtClean="0">
                <a:solidFill>
                  <a:schemeClr val="tx2"/>
                </a:solidFill>
              </a:rPr>
              <a:t> - </a:t>
            </a:r>
            <a:r>
              <a:rPr lang="ru-RU" i="1" dirty="0" smtClean="0">
                <a:solidFill>
                  <a:schemeClr val="tx2"/>
                </a:solidFill>
              </a:rPr>
              <a:t>юный армеец защитник Отечества и народа. Он патриот страны и района, знает и любит свой край, настойчив в учебе и труде.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b="1" u="sng" dirty="0" smtClean="0">
                <a:solidFill>
                  <a:schemeClr val="tx2"/>
                </a:solidFill>
              </a:rPr>
              <a:t>ЗАКОН Чести:</a:t>
            </a:r>
            <a:r>
              <a:rPr lang="ru-RU" b="1" i="1" dirty="0" smtClean="0">
                <a:solidFill>
                  <a:schemeClr val="tx2"/>
                </a:solidFill>
              </a:rPr>
              <a:t>- </a:t>
            </a:r>
            <a:r>
              <a:rPr lang="ru-RU" i="1" dirty="0" smtClean="0">
                <a:solidFill>
                  <a:schemeClr val="tx2"/>
                </a:solidFill>
              </a:rPr>
              <a:t>юный армеец честный и смелый.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b="1" u="sng" dirty="0" smtClean="0">
                <a:solidFill>
                  <a:schemeClr val="tx2"/>
                </a:solidFill>
              </a:rPr>
              <a:t>ЗАКОН Дружбы:</a:t>
            </a:r>
            <a:r>
              <a:rPr lang="ru-RU" b="1" i="1" dirty="0" smtClean="0">
                <a:solidFill>
                  <a:schemeClr val="tx2"/>
                </a:solidFill>
              </a:rPr>
              <a:t> - </a:t>
            </a:r>
            <a:r>
              <a:rPr lang="ru-RU" i="1" dirty="0" smtClean="0">
                <a:solidFill>
                  <a:schemeClr val="tx2"/>
                </a:solidFill>
              </a:rPr>
              <a:t>юный армеец верный друг и товарищ.</a:t>
            </a:r>
            <a:r>
              <a:rPr lang="ru-RU" b="1" u="sng" dirty="0" smtClean="0">
                <a:solidFill>
                  <a:schemeClr val="tx2"/>
                </a:solidFill>
              </a:rPr>
              <a:t> 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b="1" u="sng" dirty="0" smtClean="0">
                <a:solidFill>
                  <a:schemeClr val="tx2"/>
                </a:solidFill>
              </a:rPr>
              <a:t>ЗАКОН Заботы:</a:t>
            </a:r>
            <a:r>
              <a:rPr lang="ru-RU" b="1" i="1" dirty="0" smtClean="0">
                <a:solidFill>
                  <a:schemeClr val="tx2"/>
                </a:solidFill>
              </a:rPr>
              <a:t> - </a:t>
            </a:r>
            <a:r>
              <a:rPr lang="ru-RU" i="1" dirty="0" smtClean="0">
                <a:solidFill>
                  <a:schemeClr val="tx2"/>
                </a:solidFill>
              </a:rPr>
              <a:t>юный армеец заботится о тех, кто меньше и слабее, кто стар и одинок, о родных и близких, друг о друге и о тех, кто в беде</a:t>
            </a:r>
            <a:endParaRPr lang="ru-RU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4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0"/>
            <a:ext cx="1085850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4" descr="r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215074" y="214296"/>
            <a:ext cx="1428750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3" descr="rf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0"/>
            <a:ext cx="857256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>
                <a:solidFill>
                  <a:schemeClr val="accent2"/>
                </a:solidFill>
              </a:rPr>
              <a:t>КЛЯТВА ЮНОГО АРМЕЙЦА</a:t>
            </a:r>
            <a:r>
              <a:rPr lang="ru-RU" sz="3600" dirty="0" smtClean="0">
                <a:solidFill>
                  <a:schemeClr val="accent2"/>
                </a:solidFill>
              </a:rPr>
              <a:t/>
            </a:r>
            <a:br>
              <a:rPr lang="ru-RU" sz="3600" dirty="0" smtClean="0">
                <a:solidFill>
                  <a:schemeClr val="accent2"/>
                </a:solidFill>
              </a:rPr>
            </a:b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Я, </a:t>
            </a:r>
            <a:r>
              <a:rPr lang="ru-RU" sz="8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_______________________________вступая</a:t>
            </a: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ряды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достойным гражданином России, её патриотом, защитником   своего народа: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- быть примером в учёбе, труде, спорте;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- уважать старших, защищать и не давать в обиду младших;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- воспитывать в себе волевые качества, быть выдержанным,            дисциплинированным;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- изучать героическую историю России, равняться в своей жизни на легендарных героев войны и труда, брать пример с полководцев Великой Отечественной войны.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9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9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Documents and Settings\artem\Мои документы\Untitled-1.gif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4283" y="214296"/>
            <a:ext cx="1285884" cy="571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4" descr="r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1" y="0"/>
            <a:ext cx="1285885" cy="64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 descr="rf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0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bg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6"/>
            <a:ext cx="9144000" cy="5164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042988" y="195265"/>
            <a:ext cx="712946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0000FF"/>
                </a:solidFill>
              </a:rPr>
              <a:t>Задачи по развитию Юнармейского движения:</a:t>
            </a:r>
          </a:p>
          <a:p>
            <a:pPr algn="ctr" eaLnBrk="1" hangingPunct="1"/>
            <a:endParaRPr lang="ru-RU" altLang="ru-RU" sz="2800" b="1">
              <a:solidFill>
                <a:srgbClr val="0000FF"/>
              </a:solidFill>
            </a:endParaRPr>
          </a:p>
        </p:txBody>
      </p:sp>
      <p:pic>
        <p:nvPicPr>
          <p:cNvPr id="13317" name="Рисунок 13" descr="r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147638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14" descr="r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584599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479"/>
            <a:ext cx="10858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Прямоугольник 20"/>
          <p:cNvSpPr>
            <a:spLocks noChangeArrowheads="1"/>
          </p:cNvSpPr>
          <p:nvPr/>
        </p:nvSpPr>
        <p:spPr bwMode="auto">
          <a:xfrm>
            <a:off x="323852" y="1135858"/>
            <a:ext cx="856862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>
              <a:tabLst>
                <a:tab pos="363538" algn="l"/>
              </a:tabLst>
            </a:pPr>
            <a:r>
              <a:rPr lang="ru-RU" altLang="ru-RU" sz="2000" b="1" dirty="0" smtClean="0">
                <a:latin typeface="+mn-lt"/>
              </a:rPr>
              <a:t>-</a:t>
            </a:r>
            <a:r>
              <a:rPr lang="ru-RU" altLang="ru-RU" sz="2000" b="1" dirty="0">
                <a:latin typeface="+mn-lt"/>
                <a:cs typeface="Times New Roman" pitchFamily="18" charset="0"/>
              </a:rPr>
              <a:t>	</a:t>
            </a:r>
            <a:r>
              <a:rPr lang="ru-RU" altLang="ru-RU" sz="2000" b="1" dirty="0">
                <a:latin typeface="+mn-lt"/>
              </a:rPr>
              <a:t>до </a:t>
            </a:r>
            <a:r>
              <a:rPr lang="ru-RU" altLang="ru-RU" sz="2000" b="1" dirty="0" smtClean="0">
                <a:latin typeface="+mn-lt"/>
              </a:rPr>
              <a:t>10 </a:t>
            </a:r>
            <a:r>
              <a:rPr lang="ru-RU" altLang="ru-RU" sz="2000" b="1" dirty="0">
                <a:latin typeface="+mn-lt"/>
              </a:rPr>
              <a:t>сентября 2016 года сформировать Юнармейские отряды в </a:t>
            </a:r>
            <a:r>
              <a:rPr lang="ru-RU" altLang="ru-RU" sz="2000" b="1" dirty="0" smtClean="0">
                <a:latin typeface="+mn-lt"/>
              </a:rPr>
              <a:t> образовательных учреждениях;</a:t>
            </a:r>
            <a:endParaRPr lang="ru-RU" altLang="ru-RU" sz="2000" b="1" dirty="0">
              <a:latin typeface="+mn-lt"/>
            </a:endParaRPr>
          </a:p>
          <a:p>
            <a:pPr algn="just" eaLnBrk="1" hangingPunct="1">
              <a:tabLst>
                <a:tab pos="363538" algn="l"/>
              </a:tabLst>
            </a:pPr>
            <a:r>
              <a:rPr lang="ru-RU" altLang="ru-RU" sz="2000" b="1" dirty="0">
                <a:latin typeface="+mn-lt"/>
              </a:rPr>
              <a:t>-	</a:t>
            </a:r>
            <a:r>
              <a:rPr lang="ru-RU" altLang="ru-RU" sz="2000" b="1" dirty="0" smtClean="0">
                <a:latin typeface="+mn-lt"/>
              </a:rPr>
              <a:t> 23 сентября  </a:t>
            </a:r>
            <a:r>
              <a:rPr lang="ru-RU" altLang="ru-RU" sz="2000" b="1" dirty="0">
                <a:latin typeface="+mn-lt"/>
              </a:rPr>
              <a:t>провести </a:t>
            </a:r>
            <a:r>
              <a:rPr lang="ru-RU" altLang="ru-RU" sz="2000" b="1" dirty="0" smtClean="0">
                <a:latin typeface="+mn-lt"/>
              </a:rPr>
              <a:t>Слеты местных </a:t>
            </a:r>
            <a:r>
              <a:rPr lang="ru-RU" altLang="ru-RU" sz="2000" b="1" dirty="0">
                <a:latin typeface="+mn-lt"/>
              </a:rPr>
              <a:t>отрядов в муниципальных районах;</a:t>
            </a:r>
          </a:p>
          <a:p>
            <a:pPr algn="just" eaLnBrk="1" hangingPunct="1">
              <a:tabLst>
                <a:tab pos="363538" algn="l"/>
              </a:tabLst>
            </a:pPr>
            <a:r>
              <a:rPr lang="ru-RU" altLang="ru-RU" sz="2000" b="1" dirty="0">
                <a:latin typeface="+mn-lt"/>
              </a:rPr>
              <a:t>-	до 1 октября </a:t>
            </a:r>
            <a:r>
              <a:rPr lang="ru-RU" altLang="ru-RU" sz="2000" b="1" dirty="0" smtClean="0">
                <a:latin typeface="+mn-lt"/>
              </a:rPr>
              <a:t> участие в Республиканском Слете движения </a:t>
            </a:r>
            <a:r>
              <a:rPr lang="ru-RU" altLang="ru-RU" sz="2000" b="1" dirty="0">
                <a:latin typeface="+mn-lt"/>
              </a:rPr>
              <a:t>«ЮНАРМИЯ»;</a:t>
            </a:r>
          </a:p>
          <a:p>
            <a:pPr algn="just" eaLnBrk="1" hangingPunct="1">
              <a:tabLst>
                <a:tab pos="363538" algn="l"/>
              </a:tabLst>
            </a:pPr>
            <a:r>
              <a:rPr lang="ru-RU" altLang="ru-RU" sz="2000" b="1" dirty="0">
                <a:latin typeface="+mn-lt"/>
              </a:rPr>
              <a:t>-	до </a:t>
            </a:r>
            <a:r>
              <a:rPr lang="ru-RU" altLang="ru-RU" sz="2000" b="1" dirty="0" smtClean="0"/>
              <a:t>10</a:t>
            </a:r>
            <a:r>
              <a:rPr lang="ru-RU" altLang="ru-RU" sz="2000" b="1" dirty="0" smtClean="0">
                <a:latin typeface="+mn-lt"/>
              </a:rPr>
              <a:t> </a:t>
            </a:r>
            <a:r>
              <a:rPr lang="ru-RU" altLang="ru-RU" sz="2000" b="1" dirty="0">
                <a:latin typeface="+mn-lt"/>
              </a:rPr>
              <a:t>октября составить планы мероприятий местных отделений и отрядов движения «ЮНАРМИЯ» в </a:t>
            </a:r>
            <a:r>
              <a:rPr lang="ru-RU" altLang="ru-RU" sz="2000" b="1" dirty="0" smtClean="0">
                <a:latin typeface="+mn-lt"/>
              </a:rPr>
              <a:t> </a:t>
            </a:r>
            <a:r>
              <a:rPr lang="ru-RU" altLang="ru-RU" sz="2000" b="1" dirty="0">
                <a:latin typeface="+mn-lt"/>
              </a:rPr>
              <a:t>школах;</a:t>
            </a:r>
          </a:p>
          <a:p>
            <a:pPr algn="just" eaLnBrk="1" hangingPunct="1">
              <a:tabLst>
                <a:tab pos="363538" algn="l"/>
              </a:tabLst>
            </a:pPr>
            <a:r>
              <a:rPr lang="ru-RU" altLang="ru-RU" sz="2000" b="1" dirty="0" smtClean="0">
                <a:latin typeface="+mn-lt"/>
              </a:rPr>
              <a:t>-</a:t>
            </a:r>
            <a:endParaRPr lang="ru-RU" altLang="ru-RU" sz="2000" b="1" dirty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004211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</a:rPr>
              <a:t>Целью новой организации является: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</a:rPr>
              <a:t>совершенствование государственной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политики в области воспитания подрастающего поколения и содействие формированию личности на основе присущей российскому обществу системы ценностей.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358246" cy="1500180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17 августа 2016 г.</a:t>
            </a:r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/>
                </a:solidFill>
                <a:ea typeface="Calibri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ea typeface="Calibri"/>
              </a:rPr>
            </a:b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b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9800" b="1" u="sng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9800" b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ru-RU" sz="9800" b="1" u="sng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n-US" sz="9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9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Республиканский Слет юнармейцев </a:t>
            </a:r>
            <a:r>
              <a:rPr lang="ru-RU" sz="9800" b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b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600" b="1" u="sng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altLang="ru-RU" sz="9600" b="1" kern="0" dirty="0" smtClean="0">
                <a:solidFill>
                  <a:schemeClr val="tx2">
                    <a:lumMod val="50000"/>
                  </a:schemeClr>
                </a:solidFill>
              </a:rPr>
              <a:t>в рамках августовской конференции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altLang="ru-RU" sz="9600" b="1" kern="0" dirty="0" smtClean="0">
                <a:solidFill>
                  <a:schemeClr val="tx2">
                    <a:lumMod val="50000"/>
                  </a:schemeClr>
                </a:solidFill>
              </a:rPr>
              <a:t>работников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altLang="ru-RU" sz="9600" b="1" kern="0" dirty="0" smtClean="0">
                <a:solidFill>
                  <a:schemeClr val="tx2">
                    <a:lumMod val="50000"/>
                  </a:schemeClr>
                </a:solidFill>
              </a:rPr>
              <a:t> сферы воспитания и  дополнительного образования детей</a:t>
            </a:r>
          </a:p>
          <a:p>
            <a:pPr>
              <a:buNone/>
            </a:pPr>
            <a:endParaRPr lang="ru-RU" b="1" u="sng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7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70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Центр патриотического воспитания г. Набережные Челны Пост № 1 пос. ГЭС Мемориальный комплекс </a:t>
            </a:r>
            <a:br>
              <a:rPr lang="ru-RU" sz="70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70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«Родина – МАТЬ!»</a:t>
            </a:r>
            <a:endParaRPr lang="ru-RU" sz="7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57172"/>
            <a:ext cx="1085850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3" descr="rf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62" y="214296"/>
            <a:ext cx="857256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4" descr="rt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500958" y="214296"/>
            <a:ext cx="928684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72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chemeClr val="accent2"/>
                </a:solidFill>
              </a:rPr>
              <a:t>Действующие объединения смогут войти в его состав или продолжить свою деятельность в прежнем формате. Мы обязаны обеспечить равные условия для всех действующих общественных объединений учащихся, а самим учащимся - право выбора интересующей его формы организации свободного времени.</a:t>
            </a:r>
            <a:endParaRPr lang="ru-RU" sz="3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3072" y="642924"/>
            <a:ext cx="4577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285734"/>
            <a:ext cx="9079473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да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барлык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оешмаларын</a:t>
            </a:r>
            <a:r>
              <a:rPr lang="ru-RU" sz="2400" b="1" dirty="0" smtClean="0">
                <a:solidFill>
                  <a:schemeClr val="accent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берләштерүче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оешма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эшләп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килә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</a:t>
            </a:r>
            <a:r>
              <a:rPr lang="ru-RU" sz="2400" b="1" dirty="0" err="1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Рның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оешмасы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Советы</a:t>
            </a:r>
            <a:r>
              <a:rPr kumimoji="0" lang="tt-RU" sz="2400" b="1" i="0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Аның максатлары - 8 яшьтән 18 яшькә кадәр булган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балаларга хыялларын, идеяларын чынга ашыруда булышу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балалар оешмаларына киңәш бирү,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проектларын тормышка ашыруда ярдәм итү;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балаларда лидерлык сыйфатын үстерү.</a:t>
            </a:r>
            <a:endParaRPr lang="tt-RU" sz="2400" b="1" dirty="0" smtClean="0">
              <a:solidFill>
                <a:schemeClr val="accent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	Элеге оешма тарафыннан даими</a:t>
            </a:r>
            <a:r>
              <a:rPr kumimoji="0" lang="tt-RU" sz="2400" b="1" i="0" u="none" strike="noStrike" cap="none" normalizeH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 укулар оештырыла</a:t>
            </a:r>
            <a:r>
              <a:rPr lang="tt-RU" sz="2400" b="1" dirty="0" smtClean="0">
                <a:solidFill>
                  <a:schemeClr val="accent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endParaRPr kumimoji="0" lang="tt-RU" sz="2400" b="1" i="0" u="none" strike="noStrike" cap="none" normalizeH="0" baseline="0" dirty="0" smtClean="0">
              <a:ln>
                <a:noFill/>
              </a:ln>
              <a:solidFill>
                <a:schemeClr val="accent4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0" y="285734"/>
            <a:ext cx="916975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оешмасы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Советы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ның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яңа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оекты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Детская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Общественная Приемная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ДОП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республикабыз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территориясендә яшәүче балаларның һәм үсмерләрнең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хокукларын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мәнфәгатьләрен яклау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һәм гамәлгә ашыру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юнәлешендә ярдәм итү өчен төзелгән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Аның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бурычы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балаларны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дөрес фикерли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белергә, һәр нәрсәгә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карата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 фикерләрен булдыруга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киләчәккә үз максатларын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белергә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 үрнәкләрендә шушы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юнәлештә киләчәккә варислар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тәрбияләүгә  өйрәтүдән гыйбарәт.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0" y="0"/>
            <a:ext cx="9392058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1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1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1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1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1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1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1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1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Әлеге проект эшчәнлегендә  1 нче санлы </a:t>
            </a:r>
            <a:r>
              <a:rPr kumimoji="0" lang="tt-RU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Актаныш мәктәбенең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Рим Мостафин исемендәге балалар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оешмасыннан ....... актив катнаша, даими элемтәдә тора. ********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10"/>
            <a:ext cx="828680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8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Республика </a:t>
            </a:r>
            <a:r>
              <a:rPr lang="ru-RU" sz="28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8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оешмасы</a:t>
            </a:r>
            <a:r>
              <a:rPr lang="ru-RU" sz="28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Советы</a:t>
            </a:r>
            <a:r>
              <a:rPr lang="tt-RU" sz="28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тарафыннан  </a:t>
            </a:r>
            <a:r>
              <a:rPr lang="tt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даими </a:t>
            </a:r>
            <a:r>
              <a:rPr lang="tt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актив укулары оештырыла. </a:t>
            </a:r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?????????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Элеге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укуларда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катнашуны</a:t>
            </a:r>
            <a:r>
              <a:rPr lang="tt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торышы</a:t>
            </a:r>
            <a:endParaRPr lang="ru-RU" sz="2800" b="1" u="sng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Бирем: 13 нче сентябрьгә кадәр информацияне минем почтага җибәрү сорала</a:t>
            </a:r>
          </a:p>
          <a:p>
            <a:pPr algn="ctr"/>
            <a:endParaRPr lang="en-US" sz="24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3000378"/>
          <a:ext cx="8001057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19"/>
                <a:gridCol w="2667019"/>
                <a:gridCol w="2667019"/>
              </a:tblGrid>
              <a:tr h="714380">
                <a:tc>
                  <a:txBody>
                    <a:bodyPr/>
                    <a:lstStyle/>
                    <a:p>
                      <a:r>
                        <a:rPr lang="tt-RU" dirty="0" smtClean="0"/>
                        <a:t>Наименование</a:t>
                      </a:r>
                      <a:r>
                        <a:rPr lang="tt-RU" baseline="0" dirty="0" smtClean="0"/>
                        <a:t>  школы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ФИО  УЧАСТНИКА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ДАТА </a:t>
                      </a:r>
                      <a:endParaRPr lang="ru-RU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10"/>
            <a:ext cx="8286808" cy="824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Конкурс «Лидер года</a:t>
            </a:r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u="sng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?????????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Элеге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укуларда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катнашуны</a:t>
            </a:r>
            <a:r>
              <a:rPr lang="tt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торышы</a:t>
            </a:r>
            <a:endParaRPr lang="ru-RU" sz="2800" b="1" u="sng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u="sng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!!!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Активлык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сорала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b="1" u="sng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Методик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ярдэм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өчен Зарипова</a:t>
            </a:r>
            <a:r>
              <a:rPr lang="ru-RU" sz="28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Г.Г. м</a:t>
            </a:r>
            <a:r>
              <a:rPr lang="tt-RU" sz="2800" b="1" u="sng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өрәҗәгать итә аласыз.</a:t>
            </a:r>
            <a:endParaRPr lang="ru-RU" sz="2800" b="1" u="sng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u="sng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27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48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472" y="357172"/>
            <a:ext cx="8572528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группах следопытах: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 1 группа  -2 класс)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сентября -  День рождения детского движения «Наследники»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октября – День бабушек и дедушек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 ноября – Всемирный день Матери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Мая – Всемирный день семьи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( 2 группа  -3 класс)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 декабря – День доброй воли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маслениица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 марта 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Науруз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встреча весны. День весеннего равноденствия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 апреля –Всемирный День Земли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( 3 группа – 4 класс)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сентября - День рождения детского движения «Наследники»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Игра путешествие – «Мой Татарстан»)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26 апреля – День рождение Г.Тукая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928662" y="357172"/>
            <a:ext cx="821533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группах наследников: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отряд – 5 класс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сентября -  День рождения детского движения «Наследники»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ноября – День всенародного единства (День героев России)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 декабря – День героев Отечества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февраля – День воинов-интернационалистов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 мая – День Великой Победы (День героев России)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отряд – 6 класс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сентября -  День рождения детского движения «Наследники»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октября – День бабушек и дедушек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 декабря – День доброй воли (масленица)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 апреля –Всемирный День Земли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 май – День детских организации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отряд – 5 класс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сентября -  День рождения детского движения «Наследники»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ноября – День всенародного единства (День героев России)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ноября – День принятия Конвенции ООН о Правах Ребенка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26 апреля – День рождения Г.Тукая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мая – Всемирный день семьи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846640" cy="3186353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«КЛАССНОЕ СОДРУЖЕСТВО»</a:t>
            </a:r>
            <a:br>
              <a:rPr lang="ru-RU" sz="53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КОМПЛЕКС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ИНТЕРАКТИВНЫХ ПРОГРАММ 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КЛАССНЫХ 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ЧАСОВ ДЛЯ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РЕБЯТ 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МЛАДШЕГО, СРЕДНЕГО И СТАРШЕГО ШКОЛЬНОГО ВОЗРАСТА</a:t>
            </a:r>
            <a:b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049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6"/>
            <a:ext cx="8229600" cy="4380327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"Российское движение школьников»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dirty="0" smtClean="0"/>
          </a:p>
          <a:p>
            <a:pPr algn="ctr">
              <a:buNone/>
            </a:pPr>
            <a:endParaRPr lang="ru-RU" b="1" u="sng" dirty="0" smtClean="0">
              <a:solidFill>
                <a:schemeClr val="accent4"/>
              </a:solidFill>
            </a:endParaRPr>
          </a:p>
          <a:p>
            <a:pPr algn="ctr">
              <a:buNone/>
            </a:pPr>
            <a:r>
              <a:rPr lang="ru-RU" b="1" u="sng" dirty="0" smtClean="0">
                <a:solidFill>
                  <a:schemeClr val="accent4"/>
                </a:solidFill>
              </a:rPr>
              <a:t>Участником движения можно стать с 8 лет.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62" t="11332" r="18777" b="10574"/>
          <a:stretch/>
        </p:blipFill>
        <p:spPr>
          <a:xfrm>
            <a:off x="3143240" y="3071816"/>
            <a:ext cx="3025566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284" y="21981"/>
            <a:ext cx="9157284" cy="5121519"/>
          </a:xfrm>
        </p:spPr>
      </p:pic>
    </p:spTree>
    <p:extLst>
      <p:ext uri="{BB962C8B-B14F-4D97-AF65-F5344CB8AC3E}">
        <p14:creationId xmlns:p14="http://schemas.microsoft.com/office/powerpoint/2010/main" xmlns="" val="208677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76872" y="-999366"/>
            <a:ext cx="16473518" cy="694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014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0"/>
            <a:ext cx="9532149" cy="5056026"/>
          </a:xfrm>
        </p:spPr>
      </p:pic>
    </p:spTree>
    <p:extLst>
      <p:ext uri="{BB962C8B-B14F-4D97-AF65-F5344CB8AC3E}">
        <p14:creationId xmlns:p14="http://schemas.microsoft.com/office/powerpoint/2010/main" xmlns="" val="388465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76532" y="0"/>
            <a:ext cx="9697064" cy="5143500"/>
          </a:xfrm>
        </p:spPr>
      </p:pic>
    </p:spTree>
    <p:extLst>
      <p:ext uri="{BB962C8B-B14F-4D97-AF65-F5344CB8AC3E}">
        <p14:creationId xmlns:p14="http://schemas.microsoft.com/office/powerpoint/2010/main" xmlns="" val="118651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459"/>
            <a:ext cx="9144000" cy="512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239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39"/>
            <a:ext cx="5514584" cy="38576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5373665" y="87474"/>
          <a:ext cx="3977015" cy="5056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351" b="9916"/>
          <a:stretch/>
        </p:blipFill>
        <p:spPr bwMode="auto">
          <a:xfrm>
            <a:off x="107504" y="242635"/>
            <a:ext cx="3104138" cy="154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36" y="3232060"/>
            <a:ext cx="3080298" cy="1729766"/>
          </a:xfrm>
          <a:prstGeom prst="rect">
            <a:avLst/>
          </a:prstGeom>
        </p:spPr>
      </p:pic>
      <p:pic>
        <p:nvPicPr>
          <p:cNvPr id="6" name="Picture 2" descr="C:\Documents and Settings\Владимир\Мои документы\Downloads\G5XzDkgYZi0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13" t="14270" r="12986" b="7769"/>
          <a:stretch/>
        </p:blipFill>
        <p:spPr bwMode="auto">
          <a:xfrm>
            <a:off x="2349264" y="1786236"/>
            <a:ext cx="2988683" cy="144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319146" y="773121"/>
            <a:ext cx="2202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ПРЕЕМСТВЕННОСТИ</a:t>
            </a:r>
          </a:p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РСДО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трелка углом 2"/>
          <p:cNvSpPr/>
          <p:nvPr/>
        </p:nvSpPr>
        <p:spPr>
          <a:xfrm flipV="1">
            <a:off x="1083509" y="1822623"/>
            <a:ext cx="1152128" cy="81029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635897" y="3344929"/>
            <a:ext cx="1080121" cy="81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202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36712" y="-506592"/>
            <a:ext cx="13757446" cy="587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132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71486"/>
            <a:ext cx="70009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РСДЮО </a:t>
            </a:r>
          </a:p>
          <a:p>
            <a:pPr algn="ctr"/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«Союз наследников Татарстана»</a:t>
            </a:r>
          </a:p>
          <a:p>
            <a:pPr algn="ctr"/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85720" y="0"/>
            <a:ext cx="808150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Республиканский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союз детско-юношеских организаций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«Союз наследников Татарстана» (РСДЮО СНТ) является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добровольным самоуправляющимся общественным объединением  детей,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подростков и взрослых Татарстана,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созданным на основе совместной деятельности для защиты общих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интересов и достижения уставных целей.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428596" y="428611"/>
            <a:ext cx="8501122" cy="735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В своей деятельности Союз руководствуется Конвенцией ООН о правах ребенка,  Конституция ми Российской Федерации и  Республики Татарстан,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действующим законодательством и Уставом.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(устав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папкада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r>
              <a:rPr lang="ru-RU" sz="24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chemeClr val="accent4"/>
                </a:solidFill>
              </a:rPr>
              <a:t>Членами Союза могут быть дети, достигшие 8 лет, взрослые, а также детско-юношеские общественные объединения</a:t>
            </a:r>
            <a:r>
              <a:rPr lang="ru-RU" sz="2400" b="1" dirty="0" smtClean="0">
                <a:solidFill>
                  <a:schemeClr val="accent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 </a:t>
            </a:r>
            <a:r>
              <a:rPr lang="ru-RU" sz="2400" b="1" dirty="0" smtClean="0">
                <a:solidFill>
                  <a:schemeClr val="accent4"/>
                </a:solidFill>
              </a:rPr>
              <a:t>. Все члены Союза по возрастному принципу делятся на:</a:t>
            </a:r>
          </a:p>
          <a:p>
            <a:r>
              <a:rPr lang="ru-RU" sz="2400" b="1" dirty="0" smtClean="0">
                <a:solidFill>
                  <a:schemeClr val="accent4"/>
                </a:solidFill>
              </a:rPr>
              <a:t> ·  следопытов;</a:t>
            </a:r>
          </a:p>
          <a:p>
            <a:r>
              <a:rPr lang="ru-RU" sz="2400" b="1" dirty="0" smtClean="0">
                <a:solidFill>
                  <a:schemeClr val="accent4"/>
                </a:solidFill>
              </a:rPr>
              <a:t> ·  наследников;</a:t>
            </a:r>
          </a:p>
          <a:p>
            <a:r>
              <a:rPr lang="ru-RU" sz="2400" b="1" dirty="0" smtClean="0">
                <a:solidFill>
                  <a:schemeClr val="accent4"/>
                </a:solidFill>
              </a:rPr>
              <a:t>  инструкторов (новаторов, лидеров);</a:t>
            </a:r>
          </a:p>
          <a:p>
            <a:r>
              <a:rPr lang="ru-RU" sz="2400" b="1" dirty="0" smtClean="0">
                <a:solidFill>
                  <a:schemeClr val="accent4"/>
                </a:solidFill>
              </a:rPr>
              <a:t> ·  вожатых (наставников).</a:t>
            </a:r>
          </a:p>
          <a:p>
            <a:r>
              <a:rPr lang="ru-RU" sz="2400" b="1" dirty="0" smtClean="0">
                <a:solidFill>
                  <a:schemeClr val="accent4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285998"/>
            <a:ext cx="835824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357158" y="285734"/>
            <a:ext cx="8001056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Программы  Союза СНТ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Спутник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следопыта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Путь к наследию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Союз действует на территории РТ.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Местонахождение постоянно действующего органа Союза: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Казань,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 Тимирязева, д. 8а, офис 17,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ГБУ ДО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Республиканский центр внешкольной работы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:Направления деятельности</a:t>
            </a:r>
            <a:r>
              <a:rPr lang="ru-RU" sz="2800" dirty="0" smtClean="0">
                <a:solidFill>
                  <a:schemeClr val="accent2"/>
                </a:solidFill>
              </a:rPr>
              <a:t/>
            </a:r>
            <a:br>
              <a:rPr lang="ru-RU" sz="2800" dirty="0" smtClean="0">
                <a:solidFill>
                  <a:schemeClr val="accent2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6"/>
            <a:ext cx="8229600" cy="3786214"/>
          </a:xfrm>
        </p:spPr>
        <p:txBody>
          <a:bodyPr>
            <a:noAutofit/>
          </a:bodyPr>
          <a:lstStyle/>
          <a:p>
            <a:pPr lvl="1"/>
            <a:r>
              <a:rPr lang="ru-RU" sz="1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Личностное развитие.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Творческое развитие, популяризация ЗОЖ среди школьников, популяризация профессий.</a:t>
            </a:r>
          </a:p>
          <a:p>
            <a:pPr lvl="1"/>
            <a:r>
              <a:rPr lang="ru-RU" sz="1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Военно-патриотическое направление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Осуществляется при координации с Всероссийским военно-патриотическим движением «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lvl="1"/>
            <a:r>
              <a:rPr lang="ru-RU" sz="1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Гражданская активность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Волонтерская деятельность, поисковая работа, изучение истории и краеведения, «Школа Безопасности» – воспитание культуры безопасности среди детей и подростков.</a:t>
            </a:r>
          </a:p>
          <a:p>
            <a:pPr lvl="1"/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Информационно-медийное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направление. Подготовка детского информационного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информационное развитие в рамках деятельности Российского движения школьников, создание школьных газет, съемки роликов, освещение в СМИ и работа в социальных сетях.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800"/>
            <a:ext cx="8072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топовые</a:t>
            </a: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проекты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РСДЮО </a:t>
            </a:r>
          </a:p>
          <a:p>
            <a:pPr algn="ctr"/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«Союз наследников Татарстана»</a:t>
            </a:r>
            <a:endParaRPr lang="ru-RU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14296"/>
            <a:ext cx="62150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Республиканский  этап Международного фестиваля «Детство без границ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Nout2\Desktop\a_94d1e9c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357172"/>
            <a:ext cx="1357322" cy="8239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1643056"/>
            <a:ext cx="75009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конкурс реализованных социальных проектов</a:t>
            </a:r>
          </a:p>
          <a:p>
            <a:pPr lvl="0" algn="ctr"/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конкурс компьютерных презентаций </a:t>
            </a:r>
          </a:p>
          <a:p>
            <a:pPr lvl="0" algn="ctr"/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конкурс игровых программ и проектов</a:t>
            </a:r>
          </a:p>
          <a:p>
            <a:pPr lvl="0" algn="ctr"/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конкурс изобразительного искусства и художественно-прикладного творчества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85735"/>
            <a:ext cx="664373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</a:t>
            </a:r>
          </a:p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«Замечательный вожатый» </a:t>
            </a:r>
            <a:endParaRPr lang="ru-RU" sz="3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8"/>
            <a:ext cx="84296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</a:t>
            </a:r>
            <a:endParaRPr lang="en-US" sz="32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образовательных организаций, развивающих ученическое самоуправление</a:t>
            </a:r>
          </a:p>
          <a:p>
            <a:pPr algn="ctr"/>
            <a:endParaRPr lang="ru-RU" sz="32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Катнашуның торышы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 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572" y="285734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Всероссийская акция 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(конкурс социальных проектов)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71605" y="2387084"/>
            <a:ext cx="6784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/>
                </a:solidFill>
              </a:rPr>
              <a:t>«Я – гражданин России»</a:t>
            </a:r>
            <a:endParaRPr lang="ru-RU" sz="36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00049"/>
            <a:ext cx="75724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</a:t>
            </a:r>
          </a:p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«Наставник года» </a:t>
            </a:r>
          </a:p>
          <a:p>
            <a:pPr algn="ctr"/>
            <a:endParaRPr lang="tt-RU" sz="4000" b="1" dirty="0" smtClean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Катнашуның торышы...</a:t>
            </a:r>
            <a:endParaRPr lang="ru-RU" sz="4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500166" y="285734"/>
            <a:ext cx="685804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Республиканский фестиваль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«Инициатива»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 годовой деятельности, награждение активных педагогов-организаторов)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F:\Инициат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786064"/>
            <a:ext cx="3749546" cy="20842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6"/>
            <a:ext cx="7772400" cy="500066"/>
          </a:xfr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000000"/>
                </a:solidFill>
              </a:rPr>
              <a:t/>
            </a:r>
            <a:br>
              <a:rPr lang="ru-RU" sz="1600" b="1" dirty="0" smtClean="0">
                <a:solidFill>
                  <a:srgbClr val="000000"/>
                </a:solidFill>
              </a:rPr>
            </a:br>
            <a:r>
              <a:rPr lang="ru-RU" sz="1600" b="1" dirty="0" smtClean="0">
                <a:solidFill>
                  <a:srgbClr val="000000"/>
                </a:solidFill>
              </a:rPr>
              <a:t/>
            </a:r>
            <a:br>
              <a:rPr lang="ru-RU" sz="1600" b="1" dirty="0" smtClean="0">
                <a:solidFill>
                  <a:srgbClr val="000000"/>
                </a:solidFill>
              </a:rPr>
            </a:br>
            <a:r>
              <a:rPr lang="ru-RU" sz="1600" b="1" dirty="0" smtClean="0">
                <a:solidFill>
                  <a:srgbClr val="000000"/>
                </a:solidFill>
              </a:rPr>
              <a:t>СОЮЗ  ДЕТСКО - ЮНОШЕСКИХ ОРГАНИЗАЦИЙ </a:t>
            </a:r>
            <a:r>
              <a:rPr lang="tt-RU" sz="1600" b="1" dirty="0" smtClean="0">
                <a:solidFill>
                  <a:srgbClr val="000000"/>
                </a:solidFill>
              </a:rPr>
              <a:t>“</a:t>
            </a:r>
            <a:r>
              <a:rPr lang="ru-RU" sz="1600" b="1" dirty="0" smtClean="0">
                <a:solidFill>
                  <a:srgbClr val="000000"/>
                </a:solidFill>
              </a:rPr>
              <a:t>АК ҖИЛКӘН» АКТАНЫШСКОГО </a:t>
            </a:r>
            <a:r>
              <a:rPr lang="ru-RU" sz="1400" b="1" dirty="0" smtClean="0">
                <a:solidFill>
                  <a:srgbClr val="000000"/>
                </a:solidFill>
                <a:latin typeface="Arial" charset="0"/>
              </a:rPr>
              <a:t>МУНИЦИПАЛЬНОГО</a:t>
            </a:r>
            <a:r>
              <a:rPr lang="ru-RU" sz="1600" b="1" dirty="0" smtClean="0">
                <a:solidFill>
                  <a:srgbClr val="000000"/>
                </a:solidFill>
              </a:rPr>
              <a:t> РАЙОНА РТ</a:t>
            </a:r>
            <a:br>
              <a:rPr lang="ru-RU" sz="1600" b="1" dirty="0" smtClean="0">
                <a:solidFill>
                  <a:srgbClr val="000000"/>
                </a:solidFill>
              </a:rPr>
            </a:br>
            <a:r>
              <a:rPr lang="ru-RU" sz="1600" b="1" dirty="0" smtClean="0">
                <a:solidFill>
                  <a:srgbClr val="000000"/>
                </a:solidFill>
              </a:rPr>
              <a:t/>
            </a:r>
            <a:br>
              <a:rPr lang="ru-RU" sz="1600" b="1" dirty="0" smtClean="0">
                <a:solidFill>
                  <a:srgbClr val="000000"/>
                </a:solidFill>
              </a:rPr>
            </a:br>
            <a:endParaRPr lang="ru-RU" sz="1600" b="1" dirty="0" smtClean="0">
              <a:solidFill>
                <a:srgbClr val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876" y="928676"/>
            <a:ext cx="2500313" cy="57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Муниципальный Совет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7188" y="857238"/>
            <a:ext cx="2786062" cy="6655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Исполком муниципального Совета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572250" y="857238"/>
            <a:ext cx="2071688" cy="6429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МКУ  </a:t>
            </a:r>
            <a:r>
              <a:rPr lang="tt-RU" sz="1600" dirty="0"/>
              <a:t>“</a:t>
            </a:r>
            <a:r>
              <a:rPr lang="ru-RU" sz="1600" dirty="0"/>
              <a:t>Управление образования» </a:t>
            </a:r>
            <a:endParaRPr lang="en-US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МБОУ ДО </a:t>
            </a:r>
            <a:r>
              <a:rPr lang="tt-RU" sz="1600" dirty="0"/>
              <a:t>"</a:t>
            </a:r>
            <a:r>
              <a:rPr lang="ru-RU" sz="1600" dirty="0"/>
              <a:t>ЦДТ»</a:t>
            </a:r>
          </a:p>
        </p:txBody>
      </p:sp>
      <p:cxnSp>
        <p:nvCxnSpPr>
          <p:cNvPr id="25" name="Прямая со стрелкой 24"/>
          <p:cNvCxnSpPr>
            <a:endCxn id="37" idx="0"/>
          </p:cNvCxnSpPr>
          <p:nvPr/>
        </p:nvCxnSpPr>
        <p:spPr>
          <a:xfrm>
            <a:off x="4786314" y="1500187"/>
            <a:ext cx="1893887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2428876" y="1500187"/>
            <a:ext cx="2500313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642939" y="1714500"/>
            <a:ext cx="4071937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Большой Совет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(Совет наставников)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929189" y="1714500"/>
            <a:ext cx="3500437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400" dirty="0"/>
              <a:t>Малый Совет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400" dirty="0"/>
              <a:t>(Совет ДОО)</a:t>
            </a:r>
            <a:endParaRPr lang="ru-RU" sz="1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428729" y="2303858"/>
            <a:ext cx="3214687" cy="428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400" dirty="0" smtClean="0"/>
              <a:t>Совет зон</a:t>
            </a:r>
            <a:r>
              <a:rPr lang="tt-RU" dirty="0" smtClean="0"/>
              <a:t> </a:t>
            </a:r>
            <a:r>
              <a:rPr lang="tt-RU" sz="1400" dirty="0" smtClean="0"/>
              <a:t>(Кусты)</a:t>
            </a:r>
            <a:endParaRPr lang="ru-RU" sz="1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57158" y="2946800"/>
            <a:ext cx="785812" cy="4822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200" dirty="0"/>
              <a:t>Актаныш</a:t>
            </a:r>
            <a:endParaRPr lang="ru-RU" sz="12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214438" y="2946798"/>
            <a:ext cx="785812" cy="4822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100" dirty="0"/>
              <a:t>Поисево</a:t>
            </a:r>
            <a:endParaRPr lang="ru-RU" sz="11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054432" y="2946798"/>
            <a:ext cx="803057" cy="4822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200" dirty="0"/>
              <a:t>Татсуксы</a:t>
            </a:r>
            <a:endParaRPr lang="ru-RU" sz="1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928928" y="2946798"/>
            <a:ext cx="857255" cy="4822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100" dirty="0" smtClean="0"/>
              <a:t>Такталачук</a:t>
            </a:r>
            <a:endParaRPr lang="ru-RU" sz="11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3857621" y="2946798"/>
            <a:ext cx="846143" cy="4822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100" dirty="0"/>
              <a:t>Байсарово</a:t>
            </a:r>
            <a:endParaRPr lang="ru-RU" sz="11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29188" y="2303860"/>
            <a:ext cx="3071812" cy="428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400" dirty="0"/>
              <a:t>Консультативный</a:t>
            </a:r>
            <a:r>
              <a:rPr lang="tt-RU" dirty="0"/>
              <a:t> </a:t>
            </a:r>
            <a:r>
              <a:rPr lang="tt-RU" sz="1400" dirty="0"/>
              <a:t>орган</a:t>
            </a:r>
            <a:endParaRPr lang="ru-RU" sz="14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929189" y="2946798"/>
            <a:ext cx="1571625" cy="4822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Совет лидеров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786563" y="2946798"/>
            <a:ext cx="2000250" cy="4822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Совет вожатых</a:t>
            </a: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rot="10800000">
            <a:off x="3143251" y="1178719"/>
            <a:ext cx="428625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16" idx="3"/>
            <a:endCxn id="23" idx="1"/>
          </p:cNvCxnSpPr>
          <p:nvPr/>
        </p:nvCxnSpPr>
        <p:spPr>
          <a:xfrm flipV="1">
            <a:off x="6072189" y="1178713"/>
            <a:ext cx="500061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3857625" y="3643312"/>
            <a:ext cx="800100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Отряды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ЮИД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4714876" y="3643312"/>
            <a:ext cx="785813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Отряды ЮДПД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5572126" y="3643313"/>
            <a:ext cx="785813" cy="4953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Отряды </a:t>
            </a:r>
            <a:r>
              <a:rPr lang="ru-RU" sz="1200" dirty="0" err="1"/>
              <a:t>оппн</a:t>
            </a:r>
            <a:endParaRPr lang="ru-RU" sz="12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3000376" y="3643312"/>
            <a:ext cx="785813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Отряд юных экологов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2214564" y="3643312"/>
            <a:ext cx="714375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Поисковые отряды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6786564" y="3643312"/>
            <a:ext cx="928687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Группы следопытов</a:t>
            </a:r>
            <a:endParaRPr lang="ru-RU" sz="1200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7858126" y="3643312"/>
            <a:ext cx="962025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Отряды наследников</a:t>
            </a:r>
            <a:endParaRPr lang="ru-RU" sz="12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1350964" y="3643312"/>
            <a:ext cx="720725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Отряды </a:t>
            </a:r>
            <a:r>
              <a:rPr lang="ru-RU" sz="1200" dirty="0" err="1"/>
              <a:t>волонте</a:t>
            </a:r>
            <a:endParaRPr lang="ru-RU" sz="12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ров</a:t>
            </a:r>
          </a:p>
        </p:txBody>
      </p:sp>
      <p:cxnSp>
        <p:nvCxnSpPr>
          <p:cNvPr id="51" name="Прямая соединительная линия 50"/>
          <p:cNvCxnSpPr>
            <a:stCxn id="45" idx="2"/>
            <a:endCxn id="92" idx="0"/>
          </p:cNvCxnSpPr>
          <p:nvPr/>
        </p:nvCxnSpPr>
        <p:spPr>
          <a:xfrm rot="5400000">
            <a:off x="3606007" y="1534319"/>
            <a:ext cx="214313" cy="4003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45" idx="2"/>
          </p:cNvCxnSpPr>
          <p:nvPr/>
        </p:nvCxnSpPr>
        <p:spPr>
          <a:xfrm rot="5400000">
            <a:off x="4474568" y="2394546"/>
            <a:ext cx="205979" cy="2274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45" idx="2"/>
          </p:cNvCxnSpPr>
          <p:nvPr/>
        </p:nvCxnSpPr>
        <p:spPr>
          <a:xfrm rot="5400000">
            <a:off x="5322094" y="3250406"/>
            <a:ext cx="214313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stCxn id="45" idx="2"/>
          </p:cNvCxnSpPr>
          <p:nvPr/>
        </p:nvCxnSpPr>
        <p:spPr>
          <a:xfrm rot="5400000">
            <a:off x="4893469" y="2821781"/>
            <a:ext cx="214313" cy="1428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45" idx="2"/>
            <a:endCxn id="71" idx="0"/>
          </p:cNvCxnSpPr>
          <p:nvPr/>
        </p:nvCxnSpPr>
        <p:spPr>
          <a:xfrm rot="16200000" flipH="1">
            <a:off x="5733257" y="3410744"/>
            <a:ext cx="214313" cy="250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45" idx="2"/>
          </p:cNvCxnSpPr>
          <p:nvPr/>
        </p:nvCxnSpPr>
        <p:spPr>
          <a:xfrm rot="5400000">
            <a:off x="4061818" y="1981796"/>
            <a:ext cx="205979" cy="3100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>
            <a:stCxn id="46" idx="2"/>
            <a:endCxn id="79" idx="0"/>
          </p:cNvCxnSpPr>
          <p:nvPr/>
        </p:nvCxnSpPr>
        <p:spPr>
          <a:xfrm rot="16200000" flipH="1">
            <a:off x="7955757" y="3259931"/>
            <a:ext cx="214313" cy="552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stCxn id="46" idx="2"/>
            <a:endCxn id="78" idx="0"/>
          </p:cNvCxnSpPr>
          <p:nvPr/>
        </p:nvCxnSpPr>
        <p:spPr>
          <a:xfrm rot="5400000">
            <a:off x="7412038" y="3268662"/>
            <a:ext cx="214313" cy="534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>
            <a:stCxn id="37" idx="2"/>
            <a:endCxn id="44" idx="0"/>
          </p:cNvCxnSpPr>
          <p:nvPr/>
        </p:nvCxnSpPr>
        <p:spPr>
          <a:xfrm rot="5400000">
            <a:off x="6519466" y="2143126"/>
            <a:ext cx="107156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stCxn id="44" idx="2"/>
            <a:endCxn id="46" idx="0"/>
          </p:cNvCxnSpPr>
          <p:nvPr/>
        </p:nvCxnSpPr>
        <p:spPr>
          <a:xfrm rot="16200000" flipH="1">
            <a:off x="7019132" y="2179241"/>
            <a:ext cx="214313" cy="132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>
            <a:stCxn id="44" idx="2"/>
            <a:endCxn id="45" idx="0"/>
          </p:cNvCxnSpPr>
          <p:nvPr/>
        </p:nvCxnSpPr>
        <p:spPr>
          <a:xfrm rot="5400000">
            <a:off x="5983288" y="2464197"/>
            <a:ext cx="214313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>
            <a:stCxn id="35" idx="2"/>
          </p:cNvCxnSpPr>
          <p:nvPr/>
        </p:nvCxnSpPr>
        <p:spPr>
          <a:xfrm rot="16200000" flipH="1">
            <a:off x="2910285" y="1964532"/>
            <a:ext cx="107156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>
            <a:stCxn id="38" idx="2"/>
            <a:endCxn id="43" idx="0"/>
          </p:cNvCxnSpPr>
          <p:nvPr/>
        </p:nvCxnSpPr>
        <p:spPr>
          <a:xfrm rot="16200000" flipH="1">
            <a:off x="3551226" y="2217330"/>
            <a:ext cx="214315" cy="1244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/>
          <p:cNvCxnSpPr>
            <a:stCxn id="38" idx="2"/>
            <a:endCxn id="42" idx="0"/>
          </p:cNvCxnSpPr>
          <p:nvPr/>
        </p:nvCxnSpPr>
        <p:spPr>
          <a:xfrm rot="16200000" flipH="1">
            <a:off x="3089657" y="2678898"/>
            <a:ext cx="214315" cy="3214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>
            <a:stCxn id="38" idx="2"/>
            <a:endCxn id="39" idx="0"/>
          </p:cNvCxnSpPr>
          <p:nvPr/>
        </p:nvCxnSpPr>
        <p:spPr>
          <a:xfrm rot="5400000">
            <a:off x="1785910" y="1696637"/>
            <a:ext cx="214317" cy="2286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>
            <a:stCxn id="38" idx="2"/>
            <a:endCxn id="40" idx="0"/>
          </p:cNvCxnSpPr>
          <p:nvPr/>
        </p:nvCxnSpPr>
        <p:spPr>
          <a:xfrm rot="5400000">
            <a:off x="2214552" y="2125276"/>
            <a:ext cx="214315" cy="1428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>
            <a:stCxn id="38" idx="2"/>
            <a:endCxn id="41" idx="0"/>
          </p:cNvCxnSpPr>
          <p:nvPr/>
        </p:nvCxnSpPr>
        <p:spPr>
          <a:xfrm rot="5400000">
            <a:off x="2638860" y="2549584"/>
            <a:ext cx="214315" cy="580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Прямоугольник 357"/>
          <p:cNvSpPr/>
          <p:nvPr/>
        </p:nvSpPr>
        <p:spPr>
          <a:xfrm>
            <a:off x="355601" y="3643312"/>
            <a:ext cx="930275" cy="48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1200" dirty="0"/>
              <a:t>Отряд тимуровевцев</a:t>
            </a:r>
            <a:endParaRPr lang="ru-RU" sz="1200" dirty="0"/>
          </a:p>
        </p:txBody>
      </p:sp>
      <p:cxnSp>
        <p:nvCxnSpPr>
          <p:cNvPr id="61" name="Прямая соединительная линия 60"/>
          <p:cNvCxnSpPr>
            <a:stCxn id="45" idx="2"/>
          </p:cNvCxnSpPr>
          <p:nvPr/>
        </p:nvCxnSpPr>
        <p:spPr>
          <a:xfrm rot="5400000">
            <a:off x="3212901" y="1130500"/>
            <a:ext cx="203600" cy="48006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1285851" y="214296"/>
            <a:ext cx="6786611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Большой Совет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(Совет наставников)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14348" y="1214428"/>
            <a:ext cx="7929618" cy="3571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Совет зон (Кусты)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85720" y="1928808"/>
            <a:ext cx="1428792" cy="4286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Актаныш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928794" y="1928808"/>
            <a:ext cx="1428760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2000" b="1" dirty="0">
                <a:latin typeface="Times New Roman" pitchFamily="18" charset="0"/>
                <a:cs typeface="Times New Roman" pitchFamily="18" charset="0"/>
              </a:rPr>
              <a:t>Поисево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71868" y="1928808"/>
            <a:ext cx="150019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2000" b="1" dirty="0">
                <a:latin typeface="Times New Roman" pitchFamily="18" charset="0"/>
                <a:cs typeface="Times New Roman" pitchFamily="18" charset="0"/>
              </a:rPr>
              <a:t>Татсуксы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500694" y="1928808"/>
            <a:ext cx="1643074" cy="571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Такталачук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429520" y="2000246"/>
            <a:ext cx="1428760" cy="5000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2000" b="1" dirty="0">
                <a:latin typeface="Times New Roman" pitchFamily="18" charset="0"/>
                <a:cs typeface="Times New Roman" pitchFamily="18" charset="0"/>
              </a:rPr>
              <a:t>Байсарово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>
            <a:stCxn id="39" idx="2"/>
          </p:cNvCxnSpPr>
          <p:nvPr/>
        </p:nvCxnSpPr>
        <p:spPr>
          <a:xfrm rot="5400000">
            <a:off x="500066" y="2571765"/>
            <a:ext cx="714381" cy="285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3215472" y="2786063"/>
            <a:ext cx="284961" cy="7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16200000" flipH="1">
            <a:off x="4107649" y="2750341"/>
            <a:ext cx="357190" cy="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16200000" flipH="1">
            <a:off x="1393002" y="2821776"/>
            <a:ext cx="642942" cy="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41" idx="2"/>
          </p:cNvCxnSpPr>
          <p:nvPr/>
        </p:nvCxnSpPr>
        <p:spPr>
          <a:xfrm rot="5400000">
            <a:off x="3303994" y="1839527"/>
            <a:ext cx="500065" cy="15358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>
            <a:stCxn id="38" idx="2"/>
            <a:endCxn id="43" idx="0"/>
          </p:cNvCxnSpPr>
          <p:nvPr/>
        </p:nvCxnSpPr>
        <p:spPr>
          <a:xfrm rot="16200000" flipH="1">
            <a:off x="6197214" y="53559"/>
            <a:ext cx="428629" cy="3464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/>
          <p:cNvCxnSpPr>
            <a:stCxn id="38" idx="2"/>
            <a:endCxn id="42" idx="0"/>
          </p:cNvCxnSpPr>
          <p:nvPr/>
        </p:nvCxnSpPr>
        <p:spPr>
          <a:xfrm rot="16200000" flipH="1">
            <a:off x="5322099" y="928675"/>
            <a:ext cx="357191" cy="1643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>
            <a:stCxn id="38" idx="2"/>
            <a:endCxn id="39" idx="0"/>
          </p:cNvCxnSpPr>
          <p:nvPr/>
        </p:nvCxnSpPr>
        <p:spPr>
          <a:xfrm rot="5400000">
            <a:off x="2661042" y="-89308"/>
            <a:ext cx="357191" cy="36790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>
            <a:stCxn id="38" idx="2"/>
            <a:endCxn id="40" idx="0"/>
          </p:cNvCxnSpPr>
          <p:nvPr/>
        </p:nvCxnSpPr>
        <p:spPr>
          <a:xfrm rot="5400000">
            <a:off x="3482571" y="732221"/>
            <a:ext cx="357191" cy="20359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>
            <a:stCxn id="38" idx="2"/>
            <a:endCxn id="41" idx="0"/>
          </p:cNvCxnSpPr>
          <p:nvPr/>
        </p:nvCxnSpPr>
        <p:spPr>
          <a:xfrm rot="5400000">
            <a:off x="4321967" y="1571617"/>
            <a:ext cx="357191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Прямоугольник 200"/>
          <p:cNvSpPr/>
          <p:nvPr/>
        </p:nvSpPr>
        <p:spPr>
          <a:xfrm rot="10800000" flipV="1">
            <a:off x="357158" y="2714626"/>
            <a:ext cx="1428760" cy="20717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Актаныш</a:t>
            </a:r>
            <a:r>
              <a:rPr lang="ru-RU" sz="1200" dirty="0" smtClean="0"/>
              <a:t> №1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Актаныш</a:t>
            </a:r>
            <a:r>
              <a:rPr lang="ru-RU" sz="1200" dirty="0" smtClean="0"/>
              <a:t> №2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Гмназия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Бугадинская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Новоалимовская</a:t>
            </a:r>
            <a:r>
              <a:rPr lang="ru-RU" sz="1200" dirty="0" smtClean="0"/>
              <a:t>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Тлякеевская</a:t>
            </a:r>
            <a:endParaRPr lang="ru-RU" sz="1200" dirty="0"/>
          </a:p>
        </p:txBody>
      </p:sp>
      <p:sp>
        <p:nvSpPr>
          <p:cNvPr id="31" name="Прямоугольник 30"/>
          <p:cNvSpPr/>
          <p:nvPr/>
        </p:nvSpPr>
        <p:spPr>
          <a:xfrm rot="10800000" flipH="1" flipV="1">
            <a:off x="1928794" y="2714626"/>
            <a:ext cx="1428760" cy="20717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Поисевская</a:t>
            </a:r>
            <a:r>
              <a:rPr lang="ru-RU" sz="1200" dirty="0" smtClean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Зубаировская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Качкиновская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Атясовская</a:t>
            </a:r>
            <a:r>
              <a:rPr lang="ru-RU" sz="1200" dirty="0" smtClean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Яхшеевская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Аймановская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  </a:t>
            </a:r>
            <a:endParaRPr lang="ru-RU" sz="1200" dirty="0"/>
          </a:p>
        </p:txBody>
      </p:sp>
      <p:sp>
        <p:nvSpPr>
          <p:cNvPr id="32" name="Прямоугольник 31"/>
          <p:cNvSpPr/>
          <p:nvPr/>
        </p:nvSpPr>
        <p:spPr>
          <a:xfrm rot="10800000" flipV="1">
            <a:off x="3571868" y="2714624"/>
            <a:ext cx="1500198" cy="20717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Татсуксинская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Мариуксинская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Кузякинская</a:t>
            </a:r>
            <a:r>
              <a:rPr lang="ru-RU" sz="1200" dirty="0" smtClean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Новоурмашеская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Старокурмашевская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33" name="Прямоугольник 32"/>
          <p:cNvSpPr/>
          <p:nvPr/>
        </p:nvSpPr>
        <p:spPr>
          <a:xfrm rot="10800000" flipV="1">
            <a:off x="5500694" y="2714626"/>
            <a:ext cx="1500198" cy="20002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Такталачукская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Уразаевская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Чалманаратская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Ямалинская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Коррекционная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34" name="Прямоугольник 33"/>
          <p:cNvSpPr/>
          <p:nvPr/>
        </p:nvSpPr>
        <p:spPr>
          <a:xfrm rot="10800000" flipV="1">
            <a:off x="7358082" y="2786064"/>
            <a:ext cx="1571636" cy="18573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Баасаровская</a:t>
            </a:r>
            <a:r>
              <a:rPr lang="ru-RU" sz="1200" dirty="0" smtClean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Сафаровская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Чуракаевская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Кировская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Аккузовская</a:t>
            </a:r>
            <a:endParaRPr lang="ru-RU" sz="12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/>
              <a:t>Менняровская</a:t>
            </a:r>
            <a:endParaRPr lang="ru-RU" sz="12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6"/>
            <a:ext cx="7772400" cy="642942"/>
          </a:xfr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000000"/>
                </a:solidFill>
              </a:rPr>
              <a:t/>
            </a:r>
            <a:br>
              <a:rPr lang="ru-RU" sz="1600" b="1" dirty="0" smtClean="0">
                <a:solidFill>
                  <a:srgbClr val="000000"/>
                </a:solidFill>
              </a:rPr>
            </a:br>
            <a:r>
              <a:rPr lang="ru-RU" sz="1600" b="1" dirty="0" smtClean="0">
                <a:solidFill>
                  <a:srgbClr val="000000"/>
                </a:solidFill>
              </a:rPr>
              <a:t/>
            </a:r>
            <a:br>
              <a:rPr lang="ru-RU" sz="1600" b="1" dirty="0" smtClean="0">
                <a:solidFill>
                  <a:srgbClr val="000000"/>
                </a:solidFill>
              </a:rPr>
            </a:br>
            <a:r>
              <a:rPr lang="ru-RU" sz="2200" b="1" dirty="0" smtClean="0">
                <a:solidFill>
                  <a:schemeClr val="accent2"/>
                </a:solidFill>
              </a:rPr>
              <a:t>СОЮЗ  ДЕТСКО - ЮНОШЕСКИХ ОРГАНИЗАЦИЙ </a:t>
            </a:r>
            <a:r>
              <a:rPr lang="tt-RU" sz="2200" b="1" dirty="0" smtClean="0">
                <a:solidFill>
                  <a:schemeClr val="accent2"/>
                </a:solidFill>
              </a:rPr>
              <a:t>“</a:t>
            </a:r>
            <a:r>
              <a:rPr lang="ru-RU" sz="2200" b="1" dirty="0" smtClean="0">
                <a:solidFill>
                  <a:schemeClr val="accent2"/>
                </a:solidFill>
              </a:rPr>
              <a:t>АК ҖИЛКӘН» АКТАНЫШСКОГО </a:t>
            </a:r>
            <a:r>
              <a:rPr lang="ru-RU" sz="2200" b="1" dirty="0" smtClean="0">
                <a:solidFill>
                  <a:schemeClr val="accent2"/>
                </a:solidFill>
                <a:latin typeface="Arial" charset="0"/>
              </a:rPr>
              <a:t>МУНИЦИПАЛЬНОГО</a:t>
            </a:r>
            <a:r>
              <a:rPr lang="ru-RU" sz="2200" b="1" dirty="0" smtClean="0">
                <a:solidFill>
                  <a:schemeClr val="accent2"/>
                </a:solidFill>
              </a:rPr>
              <a:t> РАЙОНА РТ</a:t>
            </a:r>
            <a:r>
              <a:rPr lang="ru-RU" sz="1600" b="1" dirty="0" smtClean="0">
                <a:solidFill>
                  <a:srgbClr val="000000"/>
                </a:solidFill>
              </a:rPr>
              <a:t/>
            </a:r>
            <a:br>
              <a:rPr lang="ru-RU" sz="1600" b="1" dirty="0" smtClean="0">
                <a:solidFill>
                  <a:srgbClr val="000000"/>
                </a:solidFill>
              </a:rPr>
            </a:br>
            <a:r>
              <a:rPr lang="ru-RU" sz="1600" b="1" dirty="0" smtClean="0">
                <a:solidFill>
                  <a:srgbClr val="000000"/>
                </a:solidFill>
              </a:rPr>
              <a:t/>
            </a:r>
            <a:br>
              <a:rPr lang="ru-RU" sz="1600" b="1" dirty="0" smtClean="0">
                <a:solidFill>
                  <a:srgbClr val="000000"/>
                </a:solidFill>
              </a:rPr>
            </a:br>
            <a:endParaRPr lang="ru-RU" sz="1600" b="1" dirty="0" smtClean="0">
              <a:solidFill>
                <a:srgbClr val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85786" y="1000114"/>
            <a:ext cx="7572428" cy="571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2000" b="1" dirty="0">
                <a:latin typeface="Times New Roman" pitchFamily="18" charset="0"/>
                <a:cs typeface="Times New Roman" pitchFamily="18" charset="0"/>
              </a:rPr>
              <a:t>Малый Совет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2000" b="1" dirty="0">
                <a:latin typeface="Times New Roman" pitchFamily="18" charset="0"/>
                <a:cs typeface="Times New Roman" pitchFamily="18" charset="0"/>
              </a:rPr>
              <a:t>(Совет ДОО)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000364" y="1714493"/>
            <a:ext cx="3071812" cy="3571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Консультативный орган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57158" y="2357436"/>
            <a:ext cx="2286016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Совет лидеров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357950" y="2428874"/>
            <a:ext cx="2357425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Совет вожатых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285721" y="3000378"/>
            <a:ext cx="857256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Отряды ЮДПД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1357290" y="3000378"/>
            <a:ext cx="785817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Отряды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ОППН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5286380" y="3071816"/>
            <a:ext cx="1143009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Группы следопытов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643702" y="3071816"/>
            <a:ext cx="928694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Отряды наследников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Прямая соединительная линия 93"/>
          <p:cNvCxnSpPr>
            <a:stCxn id="46" idx="2"/>
            <a:endCxn id="79" idx="0"/>
          </p:cNvCxnSpPr>
          <p:nvPr/>
        </p:nvCxnSpPr>
        <p:spPr>
          <a:xfrm rot="5400000">
            <a:off x="7179480" y="2714633"/>
            <a:ext cx="285752" cy="4286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stCxn id="46" idx="2"/>
            <a:endCxn id="78" idx="0"/>
          </p:cNvCxnSpPr>
          <p:nvPr/>
        </p:nvCxnSpPr>
        <p:spPr>
          <a:xfrm rot="5400000">
            <a:off x="6554398" y="2089551"/>
            <a:ext cx="285752" cy="16787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stCxn id="44" idx="2"/>
            <a:endCxn id="46" idx="0"/>
          </p:cNvCxnSpPr>
          <p:nvPr/>
        </p:nvCxnSpPr>
        <p:spPr>
          <a:xfrm rot="16200000" flipH="1">
            <a:off x="5857871" y="750082"/>
            <a:ext cx="357190" cy="3000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>
            <a:stCxn id="44" idx="2"/>
            <a:endCxn id="45" idx="0"/>
          </p:cNvCxnSpPr>
          <p:nvPr/>
        </p:nvCxnSpPr>
        <p:spPr>
          <a:xfrm rot="5400000">
            <a:off x="2875342" y="696508"/>
            <a:ext cx="285752" cy="30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Прямоугольник 96"/>
          <p:cNvSpPr/>
          <p:nvPr/>
        </p:nvSpPr>
        <p:spPr>
          <a:xfrm>
            <a:off x="2357422" y="3000378"/>
            <a:ext cx="114300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Отряды Юнармейцев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7929586" y="3000378"/>
            <a:ext cx="1000132" cy="7143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Классное содружество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6000760" y="4071948"/>
            <a:ext cx="1428760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Юная Россия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7643834" y="4000510"/>
            <a:ext cx="1214414" cy="7239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Мы вместе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87" name="Прямая соединительная линия 186"/>
          <p:cNvCxnSpPr>
            <a:stCxn id="150" idx="2"/>
          </p:cNvCxnSpPr>
          <p:nvPr/>
        </p:nvCxnSpPr>
        <p:spPr>
          <a:xfrm rot="5400000">
            <a:off x="8251057" y="3893353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88"/>
          <p:cNvCxnSpPr>
            <a:stCxn id="150" idx="2"/>
          </p:cNvCxnSpPr>
          <p:nvPr/>
        </p:nvCxnSpPr>
        <p:spPr>
          <a:xfrm rot="5400000">
            <a:off x="7536677" y="3178973"/>
            <a:ext cx="357190" cy="14287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92"/>
          <p:cNvCxnSpPr/>
          <p:nvPr/>
        </p:nvCxnSpPr>
        <p:spPr>
          <a:xfrm>
            <a:off x="7715272" y="2786064"/>
            <a:ext cx="57150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Прямоугольник 195"/>
          <p:cNvSpPr/>
          <p:nvPr/>
        </p:nvSpPr>
        <p:spPr>
          <a:xfrm>
            <a:off x="285720" y="3714758"/>
            <a:ext cx="785818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Отряды ЮИД</a:t>
            </a:r>
            <a:endParaRPr lang="ru-RU" sz="1200" b="1" dirty="0"/>
          </a:p>
        </p:txBody>
      </p:sp>
      <p:sp>
        <p:nvSpPr>
          <p:cNvPr id="198" name="Прямоугольник 197"/>
          <p:cNvSpPr/>
          <p:nvPr/>
        </p:nvSpPr>
        <p:spPr>
          <a:xfrm>
            <a:off x="1214414" y="3571882"/>
            <a:ext cx="1062046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Оные экологи</a:t>
            </a:r>
            <a:endParaRPr lang="ru-RU" sz="1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9" name="Прямоугольник 198"/>
          <p:cNvSpPr/>
          <p:nvPr/>
        </p:nvSpPr>
        <p:spPr>
          <a:xfrm>
            <a:off x="2643174" y="3643320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КВН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1" name="Прямоугольник 200"/>
          <p:cNvSpPr/>
          <p:nvPr/>
        </p:nvSpPr>
        <p:spPr>
          <a:xfrm>
            <a:off x="1285852" y="4214824"/>
            <a:ext cx="914400" cy="5572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Добровольцы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428860" y="4286262"/>
            <a:ext cx="92869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Поисковая </a:t>
            </a:r>
            <a:r>
              <a:rPr lang="ru-RU" sz="1400" dirty="0" err="1" smtClean="0">
                <a:solidFill>
                  <a:schemeClr val="bg1"/>
                </a:solidFill>
              </a:rPr>
              <a:t>рбота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857488" y="242887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dirty="0" smtClean="0"/>
              <a:t> 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924401" y="238708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dirty="0" smtClean="0"/>
              <a:t> 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714744" y="4143386"/>
            <a:ext cx="157163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Изучение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</a:rPr>
              <a:t>истроии</a:t>
            </a:r>
            <a:r>
              <a:rPr lang="ru-RU" sz="1400" dirty="0" smtClean="0">
                <a:solidFill>
                  <a:schemeClr val="tx1"/>
                </a:solidFill>
              </a:rPr>
              <a:t> и краеведения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10"/>
            <a:ext cx="8229600" cy="416601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		</a:t>
            </a:r>
          </a:p>
          <a:p>
            <a:pPr>
              <a:buNone/>
            </a:pPr>
            <a:r>
              <a:rPr lang="ru-RU" sz="5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5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28 марта 2016 года состоялся </a:t>
            </a:r>
            <a:r>
              <a:rPr lang="ru-RU" sz="51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Съезд учредителей</a:t>
            </a:r>
            <a:r>
              <a:rPr lang="ru-RU" sz="5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котором было </a:t>
            </a:r>
            <a:r>
              <a:rPr lang="ru-RU" sz="51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принято</a:t>
            </a:r>
            <a:r>
              <a:rPr lang="ru-RU" sz="51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протокольное </a:t>
            </a:r>
            <a:r>
              <a:rPr lang="ru-RU" sz="51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решение о создании Общероссийской общественно-государственной детско-юношеской организации «Российское движение школьников».</a:t>
            </a:r>
          </a:p>
          <a:p>
            <a:pPr>
              <a:buNone/>
            </a:pPr>
            <a:endParaRPr lang="ru-RU" sz="51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1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Председателем организации стал герой России, летчик-космонавт Сергей Николаевич Рязанский. </a:t>
            </a:r>
          </a:p>
          <a:p>
            <a:pPr>
              <a:buNone/>
            </a:pPr>
            <a:endParaRPr lang="ru-RU" sz="51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Сопредседателями стали: телеведущая Яна Чурикова и «Педагог года 2014» Анна </a:t>
            </a:r>
            <a:r>
              <a:rPr lang="ru-RU" sz="51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Головенькина</a:t>
            </a:r>
            <a:r>
              <a:rPr lang="ru-RU" sz="5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(педагог из Татарстана).</a:t>
            </a:r>
          </a:p>
          <a:p>
            <a:endParaRPr lang="ru-RU" sz="5100" i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9370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/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/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/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/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/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>РМО ПО</a:t>
            </a:r>
            <a:endParaRPr lang="ru-RU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6"/>
            <a:ext cx="8229600" cy="4023137"/>
          </a:xfrm>
        </p:spPr>
        <p:txBody>
          <a:bodyPr>
            <a:normAutofit fontScale="62500" lnSpcReduction="20000"/>
          </a:bodyPr>
          <a:lstStyle/>
          <a:p>
            <a:r>
              <a:rPr lang="ru-RU" sz="2900" b="1" dirty="0" smtClean="0"/>
              <a:t>МИНИСТЕРСТВО ОБРАЗОВАНИЯ И НАУКИ РЕСПУБЛИКИ ТАТАРСТАН</a:t>
            </a:r>
          </a:p>
          <a:p>
            <a:pPr>
              <a:buNone/>
            </a:pPr>
            <a:r>
              <a:rPr lang="en-US" b="1" dirty="0" smtClean="0"/>
              <a:t>                       </a:t>
            </a:r>
          </a:p>
          <a:p>
            <a:pPr>
              <a:buNone/>
            </a:pPr>
            <a:r>
              <a:rPr lang="en-US" sz="4600" b="1" dirty="0" smtClean="0"/>
              <a:t>                </a:t>
            </a:r>
          </a:p>
          <a:p>
            <a:pPr>
              <a:buNone/>
            </a:pPr>
            <a:r>
              <a:rPr lang="en-US" sz="4600" b="1" dirty="0" smtClean="0"/>
              <a:t>                                       </a:t>
            </a:r>
            <a:r>
              <a:rPr lang="ru-RU" sz="4600" b="1" dirty="0" smtClean="0"/>
              <a:t>СБОРНИК</a:t>
            </a:r>
          </a:p>
          <a:p>
            <a:r>
              <a:rPr lang="ru-RU" b="1" dirty="0" smtClean="0"/>
              <a:t>НОРМАТИВНО-ПРАВОВЫХ ДОКУМЕНТОВ ПО ОРГАНИЗАЦИИ РАБОТЫ ДЕТСКИХ ОБЩЕСТВЕННЫХ </a:t>
            </a:r>
            <a:r>
              <a:rPr lang="ru-RU" dirty="0" smtClean="0"/>
              <a:t>ОБЪЕДИНЕНИЙ</a:t>
            </a:r>
            <a:r>
              <a:rPr lang="ru-RU" b="1" dirty="0" smtClean="0"/>
              <a:t> И ШКОЛЬНОГО УЧЕНИЧЕСКОГО САМОУПРАВЛЕНИЯ В ОБРАЗОВАТЕЛЬНЫХ ОРГАНИЗАЦИЯХ РЕСПУБЛИКИ ТАТАРСТАН</a:t>
            </a:r>
          </a:p>
          <a:p>
            <a:r>
              <a:rPr lang="ru-RU" i="1" dirty="0" smtClean="0"/>
              <a:t>В помощь организаторам воспитательной работы</a:t>
            </a:r>
          </a:p>
          <a:p>
            <a:r>
              <a:rPr lang="ru-RU" b="1" dirty="0" smtClean="0"/>
              <a:t>Казань, 2015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                                                               </a:t>
            </a:r>
            <a:r>
              <a:rPr lang="ru-RU" b="1" dirty="0" err="1" smtClean="0">
                <a:solidFill>
                  <a:schemeClr val="accent4"/>
                </a:solidFill>
              </a:rPr>
              <a:t>Зарипова</a:t>
            </a:r>
            <a:r>
              <a:rPr lang="ru-RU" b="1" dirty="0" smtClean="0">
                <a:solidFill>
                  <a:schemeClr val="accent4"/>
                </a:solidFill>
              </a:rPr>
              <a:t> Г.Г. </a:t>
            </a:r>
            <a:r>
              <a:rPr lang="ru-RU" b="1" dirty="0" err="1" smtClean="0">
                <a:solidFill>
                  <a:schemeClr val="accent4"/>
                </a:solidFill>
              </a:rPr>
              <a:t>суз</a:t>
            </a:r>
            <a:r>
              <a:rPr lang="ru-RU" b="1" dirty="0" smtClean="0">
                <a:solidFill>
                  <a:schemeClr val="accent4"/>
                </a:solidFill>
              </a:rPr>
              <a:t> </a:t>
            </a:r>
            <a:r>
              <a:rPr lang="ru-RU" b="1" dirty="0" err="1" smtClean="0">
                <a:solidFill>
                  <a:schemeClr val="accent4"/>
                </a:solidFill>
              </a:rPr>
              <a:t>бирелә</a:t>
            </a:r>
            <a:endParaRPr lang="ru-RU" b="1" dirty="0" smtClean="0">
              <a:solidFill>
                <a:schemeClr val="accent4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>
                <a:solidFill>
                  <a:schemeClr val="accent2"/>
                </a:solidFill>
              </a:rPr>
              <a:t/>
            </a:r>
            <a:br>
              <a:rPr lang="tt-RU" dirty="0" smtClean="0">
                <a:solidFill>
                  <a:schemeClr val="accent2"/>
                </a:solidFill>
              </a:rPr>
            </a:br>
            <a:r>
              <a:rPr lang="tt-RU" dirty="0" smtClean="0">
                <a:solidFill>
                  <a:schemeClr val="accent2"/>
                </a:solidFill>
              </a:rPr>
              <a:t/>
            </a:r>
            <a:br>
              <a:rPr lang="tt-RU" dirty="0" smtClean="0">
                <a:solidFill>
                  <a:schemeClr val="accent2"/>
                </a:solidFill>
              </a:rPr>
            </a:br>
            <a:r>
              <a:rPr lang="tt-RU" dirty="0" smtClean="0">
                <a:solidFill>
                  <a:schemeClr val="accent2"/>
                </a:solidFill>
              </a:rPr>
              <a:t/>
            </a:r>
            <a:br>
              <a:rPr lang="tt-RU" dirty="0" smtClean="0">
                <a:solidFill>
                  <a:schemeClr val="accent2"/>
                </a:solidFill>
              </a:rPr>
            </a:br>
            <a:r>
              <a:rPr lang="tt-RU" dirty="0" smtClean="0">
                <a:solidFill>
                  <a:schemeClr val="accent2"/>
                </a:solidFill>
              </a:rPr>
              <a:t/>
            </a:r>
            <a:br>
              <a:rPr lang="tt-RU" dirty="0" smtClean="0">
                <a:solidFill>
                  <a:schemeClr val="accent2"/>
                </a:solidFill>
              </a:rPr>
            </a:br>
            <a:r>
              <a:rPr lang="tt-RU" dirty="0" smtClean="0">
                <a:solidFill>
                  <a:schemeClr val="accent2"/>
                </a:solidFill>
              </a:rPr>
              <a:t/>
            </a:r>
            <a:br>
              <a:rPr lang="tt-RU" dirty="0" smtClean="0">
                <a:solidFill>
                  <a:schemeClr val="accent2"/>
                </a:solidFill>
              </a:rPr>
            </a:br>
            <a:r>
              <a:rPr lang="tt-RU" dirty="0" smtClean="0">
                <a:solidFill>
                  <a:schemeClr val="accent2"/>
                </a:solidFill>
              </a:rPr>
              <a:t/>
            </a:r>
            <a:br>
              <a:rPr lang="tt-RU" dirty="0" smtClean="0">
                <a:solidFill>
                  <a:schemeClr val="accent2"/>
                </a:solidFill>
              </a:rPr>
            </a:br>
            <a:r>
              <a:rPr lang="tt-RU" dirty="0" smtClean="0">
                <a:solidFill>
                  <a:schemeClr val="accent2"/>
                </a:solidFill>
              </a:rPr>
              <a:t/>
            </a:r>
            <a:br>
              <a:rPr lang="tt-RU" dirty="0" smtClean="0">
                <a:solidFill>
                  <a:schemeClr val="accent2"/>
                </a:solidFill>
              </a:rPr>
            </a:br>
            <a:r>
              <a:rPr lang="tt-RU" dirty="0" smtClean="0">
                <a:solidFill>
                  <a:schemeClr val="accent2"/>
                </a:solidFill>
              </a:rPr>
              <a:t/>
            </a:r>
            <a:br>
              <a:rPr lang="tt-RU" dirty="0" smtClean="0">
                <a:solidFill>
                  <a:schemeClr val="accent2"/>
                </a:solidFill>
              </a:rPr>
            </a:br>
            <a:r>
              <a:rPr lang="tt-RU" sz="9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Агымдагы эшләребез:</a:t>
            </a:r>
            <a:br>
              <a:rPr lang="tt-RU" sz="9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Об организации акции «Осенняя неделя добра - эстафета добрых дел»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18 сентября 2016 г.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организовать в рамках акции мероприятия  в детских и подростковых общественных организациях ОУ , совместно с учреждениями, предприятиями, ветеранскими общественными организациями согласно Приложению.</a:t>
            </a:r>
          </a:p>
          <a:p>
            <a:r>
              <a:rPr lang="ru-RU" dirty="0" smtClean="0"/>
              <a:t>о проведенных значимых </a:t>
            </a:r>
            <a:r>
              <a:rPr lang="ru-RU" u="sng" dirty="0" smtClean="0"/>
              <a:t>мероприятиях с фоторепортажами</a:t>
            </a:r>
            <a:r>
              <a:rPr lang="ru-RU" dirty="0" smtClean="0"/>
              <a:t> прошу направлять ежедневно на электронный адрес </a:t>
            </a:r>
            <a:r>
              <a:rPr lang="ru-RU" u="sng" dirty="0" smtClean="0">
                <a:hlinkClick r:id="rId2"/>
              </a:rPr>
              <a:t>habirova_63@mail.</a:t>
            </a:r>
            <a:r>
              <a:rPr lang="en-US" u="sng" dirty="0" err="1" smtClean="0">
                <a:hlinkClick r:id="rId2"/>
              </a:rPr>
              <a:t>ru</a:t>
            </a:r>
            <a:r>
              <a:rPr lang="ru-RU" dirty="0" smtClean="0"/>
              <a:t>  и  </a:t>
            </a:r>
            <a:r>
              <a:rPr lang="en-US" u="sng" dirty="0" err="1" smtClean="0">
                <a:hlinkClick r:id="rId3"/>
              </a:rPr>
              <a:t>dobro</a:t>
            </a:r>
            <a:r>
              <a:rPr lang="ru-RU" u="sng" dirty="0" smtClean="0">
                <a:hlinkClick r:id="rId3"/>
              </a:rPr>
              <a:t>.</a:t>
            </a:r>
            <a:r>
              <a:rPr lang="en-US" u="sng" dirty="0" err="1" smtClean="0">
                <a:hlinkClick r:id="rId3"/>
              </a:rPr>
              <a:t>rt</a:t>
            </a:r>
            <a:r>
              <a:rPr lang="ru-RU" u="sng" dirty="0" smtClean="0">
                <a:hlinkClick r:id="rId3"/>
              </a:rPr>
              <a:t>@</a:t>
            </a:r>
            <a:r>
              <a:rPr lang="en-US" u="sng" dirty="0" err="1" smtClean="0">
                <a:hlinkClick r:id="rId3"/>
              </a:rPr>
              <a:t>tatar</a:t>
            </a:r>
            <a:r>
              <a:rPr lang="ru-RU" u="sng" dirty="0" smtClean="0">
                <a:hlinkClick r:id="rId3"/>
              </a:rPr>
              <a:t>.</a:t>
            </a:r>
            <a:r>
              <a:rPr lang="en-US" u="sng" dirty="0" err="1" smtClean="0">
                <a:hlinkClick r:id="rId3"/>
              </a:rPr>
              <a:t>ru</a:t>
            </a:r>
            <a:r>
              <a:rPr lang="ru-RU" dirty="0" smtClean="0"/>
              <a:t> согласно форме: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437078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Провести в октябре 2016 года в ДОО мероприятия, приуроченные к Международному дню пожилых людей.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9"/>
            <a:ext cx="8229600" cy="2737253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en-US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сентября 2016 года разработать план мероприятий, приуроченных к Международному дню пожилых людей, </a:t>
            </a:r>
            <a:r>
              <a:rPr lang="ru-RU" b="1" dirty="0" smtClean="0">
                <a:solidFill>
                  <a:schemeClr val="accent4"/>
                </a:solidFill>
              </a:rPr>
              <a:t>направленных на поддержку пожилых опекунов, на воспитании которых находятся несовершеннолетние, оставшиеся без попечения </a:t>
            </a:r>
            <a:endParaRPr lang="en-US" b="1" dirty="0" smtClean="0">
              <a:solidFill>
                <a:schemeClr val="accent4"/>
              </a:solidFill>
            </a:endParaRPr>
          </a:p>
          <a:p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До 14 сентября </a:t>
            </a:r>
            <a:r>
              <a:rPr lang="ru-RU" b="1" u="sng" dirty="0" smtClean="0">
                <a:solidFill>
                  <a:schemeClr val="accent4"/>
                </a:solidFill>
              </a:rPr>
              <a:t> </a:t>
            </a:r>
            <a:r>
              <a:rPr lang="ru-RU" b="1" u="sng" dirty="0" err="1" smtClean="0">
                <a:solidFill>
                  <a:schemeClr val="accent4"/>
                </a:solidFill>
              </a:rPr>
              <a:t>разработатанный</a:t>
            </a:r>
            <a:r>
              <a:rPr lang="ru-RU" b="1" u="sng" dirty="0" smtClean="0">
                <a:solidFill>
                  <a:schemeClr val="accent4"/>
                </a:solidFill>
              </a:rPr>
              <a:t>  план мероприятий</a:t>
            </a:r>
            <a:r>
              <a:rPr lang="ru-RU" b="1" dirty="0" smtClean="0">
                <a:solidFill>
                  <a:schemeClr val="accent4"/>
                </a:solidFill>
              </a:rPr>
              <a:t>, посвященный Международному дню пожилых людей,  </a:t>
            </a:r>
            <a:r>
              <a:rPr lang="ru-RU" b="1" dirty="0" err="1" smtClean="0">
                <a:solidFill>
                  <a:schemeClr val="accent4"/>
                </a:solidFill>
              </a:rPr>
              <a:t>направитьна</a:t>
            </a:r>
            <a:r>
              <a:rPr lang="ru-RU" b="1" dirty="0" smtClean="0">
                <a:solidFill>
                  <a:schemeClr val="accent4"/>
                </a:solidFill>
              </a:rPr>
              <a:t> </a:t>
            </a:r>
            <a:r>
              <a:rPr lang="ru-RU" b="1" dirty="0" err="1" smtClean="0">
                <a:solidFill>
                  <a:schemeClr val="accent4"/>
                </a:solidFill>
              </a:rPr>
              <a:t>эл.адрес</a:t>
            </a:r>
            <a:r>
              <a:rPr lang="ru-RU" b="1" dirty="0" smtClean="0">
                <a:solidFill>
                  <a:schemeClr val="accent4"/>
                </a:solidFill>
              </a:rPr>
              <a:t> </a:t>
            </a:r>
            <a:r>
              <a:rPr lang="en-US" b="1" dirty="0" smtClean="0">
                <a:solidFill>
                  <a:schemeClr val="accent4"/>
                </a:solidFill>
              </a:rPr>
              <a:t>habirova_63@mail/</a:t>
            </a:r>
            <a:r>
              <a:rPr lang="en-US" b="1" dirty="0" err="1" smtClean="0">
                <a:solidFill>
                  <a:schemeClr val="accent4"/>
                </a:solidFill>
              </a:rPr>
              <a:t>ru</a:t>
            </a:r>
            <a:endParaRPr lang="ru-RU" b="1" dirty="0" smtClean="0">
              <a:solidFill>
                <a:schemeClr val="accent4"/>
              </a:solidFill>
            </a:endParaRPr>
          </a:p>
          <a:p>
            <a:r>
              <a:rPr lang="ru-RU" b="1" dirty="0" smtClean="0">
                <a:solidFill>
                  <a:schemeClr val="accent4"/>
                </a:solidFill>
              </a:rPr>
              <a:t>до 1</a:t>
            </a:r>
            <a:r>
              <a:rPr lang="en-US" b="1" dirty="0" smtClean="0">
                <a:solidFill>
                  <a:schemeClr val="accent4"/>
                </a:solidFill>
              </a:rPr>
              <a:t>0</a:t>
            </a:r>
            <a:r>
              <a:rPr lang="ru-RU" b="1" dirty="0" smtClean="0">
                <a:solidFill>
                  <a:schemeClr val="accent4"/>
                </a:solidFill>
              </a:rPr>
              <a:t> октября 2016 года представить итоговую информацию о проведенных меро­приятиях, приуроченных к Международному дню пожилых людей на </a:t>
            </a:r>
            <a:r>
              <a:rPr lang="ru-RU" b="1" dirty="0" err="1" smtClean="0">
                <a:solidFill>
                  <a:schemeClr val="accent4"/>
                </a:solidFill>
              </a:rPr>
              <a:t>эл.адрес</a:t>
            </a:r>
            <a:r>
              <a:rPr lang="ru-RU" b="1" dirty="0" smtClean="0">
                <a:solidFill>
                  <a:schemeClr val="accent4"/>
                </a:solidFill>
              </a:rPr>
              <a:t> </a:t>
            </a:r>
            <a:r>
              <a:rPr lang="en-US" b="1" dirty="0" smtClean="0">
                <a:solidFill>
                  <a:schemeClr val="accent4"/>
                </a:solidFill>
              </a:rPr>
              <a:t>habirova_63@mail/</a:t>
            </a:r>
            <a:r>
              <a:rPr lang="en-US" b="1" dirty="0" err="1" smtClean="0">
                <a:solidFill>
                  <a:schemeClr val="accent4"/>
                </a:solidFill>
              </a:rPr>
              <a:t>ru</a:t>
            </a:r>
            <a:endParaRPr lang="ru-RU" b="1" dirty="0" smtClean="0">
              <a:solidFill>
                <a:schemeClr val="accent4"/>
              </a:solidFill>
            </a:endParaRPr>
          </a:p>
          <a:p>
            <a:pPr lvl="0"/>
            <a:endParaRPr lang="ru-RU" sz="24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72"/>
            <a:ext cx="8229600" cy="423745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1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организовать работу телефонов «горячей линии» в целях оказания необходимой помощи гражданам пожилого возраста, проведения консультаций по интересующим граждан пожилого возраста вопросам.</a:t>
            </a:r>
          </a:p>
          <a:p>
            <a:r>
              <a:rPr lang="ru-RU" sz="1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провести мероприятия, посвященные Международному дню пожилых людей, находящимся в трудной жизненной ситуации;</a:t>
            </a:r>
            <a:endParaRPr lang="ru-RU" sz="1800" dirty="0" smtClean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провести физкультурно-оздоровительные и спортивные мероприятия с участием ветеранов и граждан пожилого возраста, приуроченные к Международному дню пожилых людей;</a:t>
            </a:r>
            <a:endParaRPr lang="ru-RU" sz="1800" dirty="0" smtClean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провести акцию «Поздравим старшее поколение!» в пассажирском транспорте общего пользования;</a:t>
            </a:r>
          </a:p>
          <a:p>
            <a:pPr lvl="0"/>
            <a:r>
              <a:rPr lang="ru-RU" sz="1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обеспечить организацию ярмарок по доступным ценам;</a:t>
            </a:r>
          </a:p>
          <a:p>
            <a:r>
              <a:rPr lang="ru-RU" sz="1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обеспечить проведение встреч, с гражданами пожилого возраста, ранее работавшими в трудовых коллективах</a:t>
            </a:r>
          </a:p>
          <a:p>
            <a:r>
              <a:rPr lang="ru-RU" sz="1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проведение обследования  бытового положения одиноких граждан пожилого возраста с последующим оказанием им адресной социальной поддержки;</a:t>
            </a:r>
          </a:p>
          <a:p>
            <a:endParaRPr lang="ru-RU" sz="1800" dirty="0" smtClean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8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Республиканский добровольческий проект «Все краски мира»</a:t>
            </a:r>
            <a:endParaRPr lang="ru-RU" sz="3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К участию приглашаются:  активисты добровольческих объединений, имеющие опыт реализации добровольческих или иных общественных инициатив, действующих в сфере профилактики межнациональных конфликтов, пропаганды дружбы мира и согласия между народами, сохранения национальной культуры и идентичности или желающие его приобрести.</a:t>
            </a:r>
          </a:p>
          <a:p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сайт РМОО «Центр развития добровольчества Республики Татарстан» </a:t>
            </a:r>
            <a:r>
              <a:rPr lang="en-US" b="1" u="sng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b="1" u="sng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b="1" u="sng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dobrovolets</a:t>
            </a:r>
            <a:r>
              <a:rPr lang="ru-RU" b="1" u="sng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b="1" u="sng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tatarstan</a:t>
            </a:r>
            <a:r>
              <a:rPr lang="ru-RU" b="1" u="sng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b="1" u="sng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в разделе проекты «Все краски мира».</a:t>
            </a:r>
          </a:p>
          <a:p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Информации об участии </a:t>
            </a:r>
            <a:r>
              <a:rPr lang="ru-RU" b="1" u="sng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 фоторепортажами</a:t>
            </a:r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прошу направлять  на электронный адрес </a:t>
            </a:r>
            <a:r>
              <a:rPr lang="ru-RU" b="1" u="sng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habirova_63@mail.</a:t>
            </a:r>
            <a:r>
              <a:rPr lang="en-US" b="1" u="sng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endParaRPr lang="ru-RU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Отчет по форме 36</a:t>
            </a:r>
            <a:endParaRPr lang="ru-RU" sz="6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/>
              <a:t>До 13 сентября на почту </a:t>
            </a:r>
            <a:r>
              <a:rPr lang="en-US" dirty="0" smtClean="0">
                <a:hlinkClick r:id="rId2"/>
              </a:rPr>
              <a:t>habirova_63@mail.ru</a:t>
            </a:r>
            <a:r>
              <a:rPr lang="ru-RU" dirty="0" smtClean="0"/>
              <a:t>+ бумажный вариант</a:t>
            </a:r>
            <a:endParaRPr lang="en-US" dirty="0" smtClean="0"/>
          </a:p>
          <a:p>
            <a:endParaRPr lang="ru-RU" sz="2000" dirty="0" smtClean="0"/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Форма таблицы в папке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Заполнить полностью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</a:rPr>
              <a:t>Отчет по форме 33</a:t>
            </a:r>
            <a:endParaRPr lang="ru-RU" sz="60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/>
              <a:t>До 13 сентября на почту </a:t>
            </a:r>
            <a:r>
              <a:rPr lang="en-US" dirty="0" smtClean="0">
                <a:hlinkClick r:id="rId2"/>
              </a:rPr>
              <a:t>habirova_63@mail.ru</a:t>
            </a:r>
            <a:r>
              <a:rPr lang="ru-RU" dirty="0" smtClean="0"/>
              <a:t>+ бумажный вариант</a:t>
            </a:r>
            <a:endParaRPr lang="en-US" dirty="0" smtClean="0"/>
          </a:p>
          <a:p>
            <a:endParaRPr lang="ru-RU" dirty="0" smtClean="0"/>
          </a:p>
          <a:p>
            <a:r>
              <a:rPr lang="ru-RU" b="1" dirty="0" smtClean="0"/>
              <a:t>Форма таблицы в папке </a:t>
            </a:r>
          </a:p>
          <a:p>
            <a:r>
              <a:rPr lang="ru-RU" b="1" dirty="0" smtClean="0"/>
              <a:t>Заполнить полностью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320438" cy="602137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a typeface="Calibri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4" y="411510"/>
            <a:ext cx="8712966" cy="4464496"/>
          </a:xfrm>
        </p:spPr>
        <p:txBody>
          <a:bodyPr>
            <a:normAutofit/>
          </a:bodyPr>
          <a:lstStyle/>
          <a:p>
            <a:pPr marL="0" lvl="0" indent="342900" algn="ctr">
              <a:lnSpc>
                <a:spcPct val="107000"/>
              </a:lnSpc>
              <a:spcBef>
                <a:spcPts val="0"/>
              </a:spcBef>
              <a:buNone/>
            </a:pPr>
            <a:endParaRPr lang="ru-RU" sz="2800" b="1" u="sng" dirty="0" smtClean="0">
              <a:solidFill>
                <a:schemeClr val="tx2">
                  <a:lumMod val="50000"/>
                </a:schemeClr>
              </a:solidFill>
              <a:ea typeface="Calibri"/>
              <a:cs typeface="Arial" panose="020B0604020202020204" pitchFamily="34" charset="0"/>
            </a:endParaRPr>
          </a:p>
          <a:p>
            <a:pPr marL="0" lvl="0" indent="342900" algn="ctr">
              <a:lnSpc>
                <a:spcPct val="107000"/>
              </a:lnSpc>
              <a:spcBef>
                <a:spcPts val="0"/>
              </a:spcBef>
              <a:buNone/>
            </a:pPr>
            <a:endParaRPr lang="ru-RU" sz="2800" b="1" u="sng" dirty="0" smtClean="0">
              <a:solidFill>
                <a:schemeClr val="tx2">
                  <a:lumMod val="50000"/>
                </a:schemeClr>
              </a:solidFill>
              <a:ea typeface="Calibri"/>
              <a:cs typeface="Arial" panose="020B0604020202020204" pitchFamily="34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ru-RU" sz="4400" b="1" dirty="0" smtClean="0">
              <a:solidFill>
                <a:srgbClr val="1F497D">
                  <a:lumMod val="50000"/>
                </a:srgbClr>
              </a:solidFill>
              <a:ea typeface="Times New Roman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1F497D">
                    <a:lumMod val="50000"/>
                  </a:srgbClr>
                </a:solidFill>
                <a:ea typeface="Times New Roman"/>
              </a:rPr>
              <a:t>СПАСИБО </a:t>
            </a:r>
            <a:r>
              <a:rPr lang="ru-RU" sz="4400" b="1" dirty="0">
                <a:solidFill>
                  <a:srgbClr val="1F497D">
                    <a:lumMod val="50000"/>
                  </a:srgbClr>
                </a:solidFill>
                <a:ea typeface="Times New Roman"/>
              </a:rPr>
              <a:t>ЗА ВНИМАНИЕ!</a:t>
            </a:r>
          </a:p>
          <a:p>
            <a:pPr algn="just"/>
            <a:endParaRPr lang="ru-RU" sz="2800" b="1" dirty="0" smtClean="0">
              <a:latin typeface="Times New Roman"/>
              <a:ea typeface="Calibri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24171721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34"/>
            <a:ext cx="8229600" cy="430888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		</a:t>
            </a:r>
            <a:r>
              <a:rPr lang="ru-RU" sz="2900" dirty="0" smtClean="0">
                <a:solidFill>
                  <a:schemeClr val="tx2"/>
                </a:solidFill>
              </a:rPr>
              <a:t>Под патронажем правительства в нашей стране </a:t>
            </a:r>
            <a:r>
              <a:rPr lang="ru-RU" sz="2900" dirty="0" smtClean="0">
                <a:solidFill>
                  <a:schemeClr val="accent2"/>
                </a:solidFill>
              </a:rPr>
              <a:t>создан </a:t>
            </a:r>
            <a:r>
              <a:rPr lang="ru-RU" sz="2900" u="sng" dirty="0" smtClean="0">
                <a:solidFill>
                  <a:schemeClr val="accent2"/>
                </a:solidFill>
              </a:rPr>
              <a:t>«Российский детско-юношеский центр». </a:t>
            </a:r>
            <a:r>
              <a:rPr lang="ru-RU" sz="2900" u="sng" dirty="0" smtClean="0">
                <a:solidFill>
                  <a:schemeClr val="tx2"/>
                </a:solidFill>
              </a:rPr>
              <a:t>Основными задачами нового учреждения станет</a:t>
            </a:r>
            <a:r>
              <a:rPr lang="ru-RU" sz="2900" dirty="0" smtClean="0">
                <a:solidFill>
                  <a:schemeClr val="tx2"/>
                </a:solidFill>
              </a:rPr>
              <a:t> развитие у подрастающего поколения интеллектуального, профессионального и творческого потенциала. </a:t>
            </a:r>
            <a:r>
              <a:rPr lang="ru-RU" sz="2900" b="1" dirty="0" smtClean="0">
                <a:solidFill>
                  <a:schemeClr val="accent1"/>
                </a:solidFill>
              </a:rPr>
              <a:t>На учреждение также возлагается обязанность по организации и проведению разнообразных конкурсов, олимпиад и прочих соревнований среди молодежи, способствующих всестороннему развитию подрастающего поколения.</a:t>
            </a:r>
            <a:r>
              <a:rPr lang="ru-RU" sz="2900" b="1" dirty="0" smtClean="0"/>
              <a:t> </a:t>
            </a:r>
          </a:p>
          <a:p>
            <a:pPr>
              <a:buNone/>
            </a:pPr>
            <a:r>
              <a:rPr lang="ru-RU" sz="2900" b="1" dirty="0" smtClean="0"/>
              <a:t>		</a:t>
            </a:r>
            <a:r>
              <a:rPr lang="ru-RU" sz="2900" dirty="0" smtClean="0"/>
              <a:t>Федеральное государственное бюджетное учреждение «Российский детско-юношеский центр» создан при Федеральном агентстве по делам молодёжи на основании Распоряжения Правительства Российской Федерации от 21 апреля 2016 г. № 746-р.</a:t>
            </a:r>
          </a:p>
          <a:p>
            <a:pPr>
              <a:buNone/>
            </a:pPr>
            <a:endParaRPr lang="ru-RU" sz="2900" b="1" dirty="0" smtClean="0"/>
          </a:p>
          <a:p>
            <a:pPr>
              <a:buNone/>
            </a:pPr>
            <a:r>
              <a:rPr lang="ru-RU" sz="2900" b="1" dirty="0" smtClean="0"/>
              <a:t>		Борисов Александр Сергеевич</a:t>
            </a:r>
            <a:r>
              <a:rPr lang="ru-RU" sz="2900" dirty="0" smtClean="0"/>
              <a:t> директор ФГБУ «Российский детско-юношеский центр».</a:t>
            </a:r>
          </a:p>
          <a:p>
            <a:pPr>
              <a:buNone/>
            </a:pPr>
            <a:endParaRPr lang="ru-RU" sz="2800" b="1" dirty="0" smtClean="0">
              <a:solidFill>
                <a:schemeClr val="accent1"/>
              </a:solidFill>
            </a:endParaRPr>
          </a:p>
          <a:p>
            <a:pPr>
              <a:buNone/>
            </a:pPr>
            <a:endParaRPr lang="ru-RU" sz="2800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34"/>
            <a:ext cx="8229600" cy="430888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Основными видами деятельности Учреждения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осуществляемыми в рамках выполнения государственного задания на оказание государственных услуг, формируемого Федеральным агентом по делам молодежи, </a:t>
            </a:r>
            <a:r>
              <a:rPr lang="ru-RU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является: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организация и проведение мероприятий в области воспитания подрастающего поколения, содействия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формированию личности на основе присущей российскому обществу системы ценностей;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организационно-методическое и информационное обеспечение деятельности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Общероссийской общественно-государственной детско-юношеской организации «Российское движение школьников» (далее – организация «Российское движение школьников»);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координация деятельности организации «Российское движение школьников» с Министерством образования и науки Российской Федерации, Федеральным агентством по делам молодежи, органами исполнительной власти субъектов Российской Федерации и органами местного самоуправления.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57172"/>
            <a:ext cx="8229600" cy="4237451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>
              <a:buNone/>
            </a:pPr>
            <a:r>
              <a:rPr lang="ru-RU" sz="33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РТ- региональное отделение Общероссийской общественно – государственной детско-юношеской организации «РДШ».</a:t>
            </a:r>
          </a:p>
          <a:p>
            <a:pPr algn="ctr">
              <a:buNone/>
            </a:pPr>
            <a:endParaRPr lang="ru-RU" sz="31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1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1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18 апреля 2016 г. в МО и Н РТ состоялась учредительная комиссия по созданию регионального отделения  Общероссийской общественно - государственной детско-юношеской организации «РДШ»</a:t>
            </a:r>
          </a:p>
          <a:p>
            <a:pPr algn="ctr">
              <a:buNone/>
            </a:pPr>
            <a:r>
              <a:rPr lang="ru-RU" sz="33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2455</TotalTime>
  <Words>2046</Words>
  <Application>Microsoft Office PowerPoint</Application>
  <PresentationFormat>Экран (16:9)</PresentationFormat>
  <Paragraphs>509</Paragraphs>
  <Slides>69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1_Тема Office</vt:lpstr>
      <vt:lpstr>         Союз детских и подростковых организации «Ак җилкән” Актанышского муниципального района РТ  </vt:lpstr>
      <vt:lpstr>  "Российское движение школьников» </vt:lpstr>
      <vt:lpstr>Целью новой организации является:</vt:lpstr>
      <vt:lpstr>Слайд 4</vt:lpstr>
      <vt:lpstr>:Направления деятельности </vt:lpstr>
      <vt:lpstr>Слайд 6</vt:lpstr>
      <vt:lpstr>Слайд 7</vt:lpstr>
      <vt:lpstr>Слайд 8</vt:lpstr>
      <vt:lpstr>  </vt:lpstr>
      <vt:lpstr> Учредители Татарстанского регионального отделения «Российское Движение Школьников»: </vt:lpstr>
      <vt:lpstr>Слайд 11</vt:lpstr>
      <vt:lpstr>Слайд 12</vt:lpstr>
      <vt:lpstr>Слайд 13</vt:lpstr>
      <vt:lpstr>  Пилотная  школа, на базе которой будет  осуществляться деятельность Российского  движения школьников в  Актанышском МР РТ </vt:lpstr>
      <vt:lpstr> Смена ТРО РДШ «РОСТ» 17 – 19 август </vt:lpstr>
      <vt:lpstr> «Организация школьников, которая сейчас создается в России </vt:lpstr>
      <vt:lpstr>Слайд 17</vt:lpstr>
      <vt:lpstr>Слайд 18</vt:lpstr>
      <vt:lpstr>Слайд 19</vt:lpstr>
      <vt:lpstr>Слайд 20</vt:lpstr>
      <vt:lpstr>Слайд 21</vt:lpstr>
      <vt:lpstr>Что нас объединяет:</vt:lpstr>
      <vt:lpstr>Направления работы: </vt:lpstr>
      <vt:lpstr>Участники отряда:</vt:lpstr>
      <vt:lpstr>Девиз отряда:</vt:lpstr>
      <vt:lpstr>Слайд 26</vt:lpstr>
      <vt:lpstr> НАШИ ЗАКОНЫ : </vt:lpstr>
      <vt:lpstr> КЛЯТВА ЮНОГО АРМЕЙЦА </vt:lpstr>
      <vt:lpstr>Слайд 29</vt:lpstr>
      <vt:lpstr>          17 августа 2016 г.       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«КЛАССНОЕ СОДРУЖЕСТВО» КОМПЛЕКС ИНТЕРАКТИВНЫХ ПРОГРАММ КЛАССНЫХ ЧАСОВ ДЛЯ РЕБЯТ МЛАДШЕГО, СРЕДНЕГО И СТАРШЕГО ШКОЛЬНОГО ВОЗРАСТА  </vt:lpstr>
      <vt:lpstr>Слайд 40</vt:lpstr>
      <vt:lpstr>Слайд 41</vt:lpstr>
      <vt:lpstr>Слайд 42</vt:lpstr>
      <vt:lpstr>Слайд 43</vt:lpstr>
      <vt:lpstr>Слайд 44</vt:lpstr>
      <vt:lpstr>          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  СОЮЗ  ДЕТСКО - ЮНОШЕСКИХ ОРГАНИЗАЦИЙ “АК ҖИЛКӘН» АКТАНЫШСКОГО МУНИЦИПАЛЬНОГО РАЙОНА РТ  </vt:lpstr>
      <vt:lpstr>Слайд 58</vt:lpstr>
      <vt:lpstr>  СОЮЗ  ДЕТСКО - ЮНОШЕСКИХ ОРГАНИЗАЦИЙ “АК ҖИЛКӘН» АКТАНЫШСКОГО МУНИЦИПАЛЬНОГО РАЙОНА РТ  </vt:lpstr>
      <vt:lpstr>     РМО ПО</vt:lpstr>
      <vt:lpstr>Слайд 61</vt:lpstr>
      <vt:lpstr>        Агымдагы эшләребез:   </vt:lpstr>
      <vt:lpstr>Об организации акции «Осенняя неделя добра - эстафета добрых дел»</vt:lpstr>
      <vt:lpstr>  Провести в октябре 2016 года в ДОО мероприятия, приуроченные к Международному дню пожилых людей. </vt:lpstr>
      <vt:lpstr>Слайд 65</vt:lpstr>
      <vt:lpstr>Республиканский добровольческий проект «Все краски мира»</vt:lpstr>
      <vt:lpstr>Отчет по форме 36</vt:lpstr>
      <vt:lpstr>Отчет по форме 33</vt:lpstr>
      <vt:lpstr>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МКУ УО АМР</cp:lastModifiedBy>
  <cp:revision>272</cp:revision>
  <cp:lastPrinted>2016-07-21T07:06:58Z</cp:lastPrinted>
  <dcterms:created xsi:type="dcterms:W3CDTF">2016-05-30T16:36:35Z</dcterms:created>
  <dcterms:modified xsi:type="dcterms:W3CDTF">2016-09-09T09:00:35Z</dcterms:modified>
</cp:coreProperties>
</file>